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9" r:id="rId3"/>
    <p:sldId id="262" r:id="rId4"/>
    <p:sldId id="263" r:id="rId5"/>
    <p:sldId id="271" r:id="rId6"/>
    <p:sldId id="277" r:id="rId7"/>
    <p:sldId id="264" r:id="rId8"/>
    <p:sldId id="272" r:id="rId9"/>
    <p:sldId id="258" r:id="rId10"/>
    <p:sldId id="259" r:id="rId11"/>
    <p:sldId id="274" r:id="rId12"/>
    <p:sldId id="275" r:id="rId13"/>
    <p:sldId id="260" r:id="rId14"/>
    <p:sldId id="276" r:id="rId15"/>
    <p:sldId id="279" r:id="rId16"/>
    <p:sldId id="266" r:id="rId17"/>
    <p:sldId id="278"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8" autoAdjust="0"/>
  </p:normalViewPr>
  <p:slideViewPr>
    <p:cSldViewPr snapToGrid="0" snapToObjects="1">
      <p:cViewPr>
        <p:scale>
          <a:sx n="72" d="100"/>
          <a:sy n="72" d="100"/>
        </p:scale>
        <p:origin x="-190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FE867-AE3D-44FE-8474-988E0A4A3296}" type="datetimeFigureOut">
              <a:rPr lang="hr-HR" smtClean="0"/>
              <a:pPr/>
              <a:t>17.4.2016.</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DBA574-2C41-456F-AF75-DFA00DC508AC}" type="slidenum">
              <a:rPr lang="hr-HR" smtClean="0"/>
              <a:pPr/>
              <a:t>‹#›</a:t>
            </a:fld>
            <a:endParaRPr lang="hr-HR"/>
          </a:p>
        </p:txBody>
      </p:sp>
    </p:spTree>
    <p:extLst>
      <p:ext uri="{BB962C8B-B14F-4D97-AF65-F5344CB8AC3E}">
        <p14:creationId xmlns:p14="http://schemas.microsoft.com/office/powerpoint/2010/main" val="330835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lvl="0"/>
            <a:r>
              <a:rPr lang="hr-HR" sz="1200" kern="1200" dirty="0" err="1" smtClean="0">
                <a:solidFill>
                  <a:schemeClr val="tx1"/>
                </a:solidFill>
                <a:latin typeface="+mn-lt"/>
                <a:ea typeface="+mn-ea"/>
                <a:cs typeface="+mn-cs"/>
              </a:rPr>
              <a:t>Typhlological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Museum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was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nominated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awarded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„Živa </a:t>
            </a:r>
            <a:r>
              <a:rPr lang="hr-HR" sz="1200" kern="1200" dirty="0" err="1" smtClean="0">
                <a:solidFill>
                  <a:schemeClr val="tx1"/>
                </a:solidFill>
                <a:latin typeface="+mn-lt"/>
                <a:ea typeface="+mn-ea"/>
                <a:cs typeface="+mn-cs"/>
              </a:rPr>
              <a:t>Award</a:t>
            </a:r>
            <a:r>
              <a:rPr lang="hr-HR" sz="1200" kern="1200" dirty="0" smtClean="0">
                <a:solidFill>
                  <a:schemeClr val="tx1"/>
                </a:solidFill>
                <a:latin typeface="+mn-lt"/>
                <a:ea typeface="+mn-ea"/>
                <a:cs typeface="+mn-cs"/>
              </a:rPr>
              <a:t> 2015“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category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Attention</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visitor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openness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This</a:t>
            </a:r>
            <a:r>
              <a:rPr lang="hr-HR" sz="1200" kern="1200" dirty="0" smtClean="0">
                <a:solidFill>
                  <a:schemeClr val="tx1"/>
                </a:solidFill>
                <a:latin typeface="+mn-lt"/>
                <a:ea typeface="+mn-ea"/>
                <a:cs typeface="+mn-cs"/>
              </a:rPr>
              <a:t> is how </a:t>
            </a:r>
            <a:r>
              <a:rPr lang="hr-HR" sz="1200" kern="1200" dirty="0" err="1" smtClean="0">
                <a:solidFill>
                  <a:schemeClr val="tx1"/>
                </a:solidFill>
                <a:latin typeface="+mn-lt"/>
                <a:ea typeface="+mn-ea"/>
                <a:cs typeface="+mn-cs"/>
              </a:rPr>
              <a:t>Typhlological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Museum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was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presented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Sankt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Petersburg</a:t>
            </a:r>
            <a:r>
              <a:rPr lang="hr-HR" sz="1200" kern="1200" dirty="0" smtClean="0">
                <a:solidFill>
                  <a:schemeClr val="tx1"/>
                </a:solidFill>
                <a:latin typeface="+mn-lt"/>
                <a:ea typeface="+mn-ea"/>
                <a:cs typeface="+mn-cs"/>
              </a:rPr>
              <a:t> …</a:t>
            </a:r>
          </a:p>
          <a:p>
            <a:pPr lvl="0"/>
            <a:endParaRPr lang="hr-HR" sz="1200" kern="1200" dirty="0" smtClean="0">
              <a:solidFill>
                <a:schemeClr val="tx1"/>
              </a:solidFill>
              <a:latin typeface="+mn-lt"/>
              <a:ea typeface="+mn-ea"/>
              <a:cs typeface="+mn-cs"/>
            </a:endParaRPr>
          </a:p>
          <a:p>
            <a:pPr lvl="0"/>
            <a:endParaRPr lang="hr-HR"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Typhlological comes from the Greek word</a:t>
            </a:r>
            <a:r>
              <a:rPr lang="hr-HR" sz="1200" kern="1200" baseline="0" dirty="0" smtClean="0">
                <a:solidFill>
                  <a:schemeClr val="tx1"/>
                </a:solidFill>
                <a:latin typeface="+mn-lt"/>
                <a:ea typeface="+mn-ea"/>
                <a:cs typeface="+mn-cs"/>
              </a:rPr>
              <a:t> </a:t>
            </a:r>
            <a:r>
              <a:rPr lang="en-GB" sz="1200" i="1" kern="1200" dirty="0" err="1" smtClean="0">
                <a:solidFill>
                  <a:schemeClr val="tx1"/>
                </a:solidFill>
                <a:latin typeface="+mn-lt"/>
                <a:ea typeface="+mn-ea"/>
                <a:cs typeface="+mn-cs"/>
              </a:rPr>
              <a:t>typhlos</a:t>
            </a:r>
            <a:r>
              <a:rPr lang="en-GB" sz="1200" kern="1200" dirty="0" smtClean="0">
                <a:solidFill>
                  <a:schemeClr val="tx1"/>
                </a:solidFill>
                <a:latin typeface="+mn-lt"/>
                <a:ea typeface="+mn-ea"/>
                <a:cs typeface="+mn-cs"/>
              </a:rPr>
              <a:t>, which means blind – a blind person.</a:t>
            </a:r>
            <a:endParaRPr lang="hr-HR" sz="1200" kern="1200" dirty="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EBDBA574-2C41-456F-AF75-DFA00DC508AC}" type="slidenum">
              <a:rPr lang="hr-HR" smtClean="0"/>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b="1" kern="1200" dirty="0" smtClean="0">
                <a:solidFill>
                  <a:schemeClr val="tx1"/>
                </a:solidFill>
                <a:latin typeface="+mn-lt"/>
                <a:ea typeface="+mn-ea"/>
                <a:cs typeface="+mn-cs"/>
              </a:rPr>
              <a:t>What makes the </a:t>
            </a:r>
            <a:r>
              <a:rPr lang="en-GB" sz="1200" b="1" kern="1200" dirty="0" err="1" smtClean="0">
                <a:solidFill>
                  <a:schemeClr val="tx1"/>
                </a:solidFill>
                <a:latin typeface="+mn-lt"/>
                <a:ea typeface="+mn-ea"/>
                <a:cs typeface="+mn-cs"/>
              </a:rPr>
              <a:t>Typhlological</a:t>
            </a:r>
            <a:r>
              <a:rPr lang="en-GB" sz="1200" b="1" kern="1200" dirty="0" smtClean="0">
                <a:solidFill>
                  <a:schemeClr val="tx1"/>
                </a:solidFill>
                <a:latin typeface="+mn-lt"/>
                <a:ea typeface="+mn-ea"/>
                <a:cs typeface="+mn-cs"/>
              </a:rPr>
              <a:t> Museum of Zagreb a worthy candidate for the </a:t>
            </a:r>
            <a:r>
              <a:rPr lang="en-GB" sz="1200" b="1" kern="1200" dirty="0" err="1" smtClean="0">
                <a:solidFill>
                  <a:schemeClr val="tx1"/>
                </a:solidFill>
                <a:latin typeface="+mn-lt"/>
                <a:ea typeface="+mn-ea"/>
                <a:cs typeface="+mn-cs"/>
              </a:rPr>
              <a:t>Živa</a:t>
            </a:r>
            <a:r>
              <a:rPr lang="en-GB" sz="1200" b="1" kern="1200" dirty="0" smtClean="0">
                <a:solidFill>
                  <a:schemeClr val="tx1"/>
                </a:solidFill>
                <a:latin typeface="+mn-lt"/>
                <a:ea typeface="+mn-ea"/>
                <a:cs typeface="+mn-cs"/>
              </a:rPr>
              <a:t> Award?</a:t>
            </a:r>
            <a:endParaRPr lang="hr-HR" sz="1200" b="1"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Initially a no-name, the </a:t>
            </a:r>
            <a:r>
              <a:rPr lang="en-GB" sz="1200" kern="1200" dirty="0" smtClean="0">
                <a:solidFill>
                  <a:schemeClr val="tx1"/>
                </a:solidFill>
                <a:latin typeface="+mn-lt"/>
                <a:ea typeface="+mn-ea"/>
                <a:cs typeface="+mn-cs"/>
              </a:rPr>
              <a:t>Typhlological </a:t>
            </a:r>
            <a:r>
              <a:rPr lang="en-GB" sz="1200" kern="1200" dirty="0" smtClean="0">
                <a:solidFill>
                  <a:schemeClr val="tx1"/>
                </a:solidFill>
                <a:latin typeface="+mn-lt"/>
                <a:ea typeface="+mn-ea"/>
                <a:cs typeface="+mn-cs"/>
              </a:rPr>
              <a:t>Museum </a:t>
            </a:r>
            <a:r>
              <a:rPr lang="hr-HR" sz="1200" kern="1200" dirty="0" smtClean="0">
                <a:solidFill>
                  <a:schemeClr val="tx1"/>
                </a:solidFill>
                <a:latin typeface="+mn-lt"/>
                <a:ea typeface="+mn-ea"/>
                <a:cs typeface="+mn-cs"/>
              </a:rPr>
              <a:t>has </a:t>
            </a:r>
            <a:r>
              <a:rPr lang="en-GB" sz="1200" kern="1200" dirty="0" err="1" smtClean="0">
                <a:solidFill>
                  <a:schemeClr val="tx1"/>
                </a:solidFill>
                <a:latin typeface="+mn-lt"/>
                <a:ea typeface="+mn-ea"/>
                <a:cs typeface="+mn-cs"/>
              </a:rPr>
              <a:t>bec</a:t>
            </a:r>
            <a:r>
              <a:rPr lang="hr-HR" sz="1200" kern="1200" dirty="0" smtClean="0">
                <a:solidFill>
                  <a:schemeClr val="tx1"/>
                </a:solidFill>
                <a:latin typeface="+mn-lt"/>
                <a:ea typeface="+mn-ea"/>
                <a:cs typeface="+mn-cs"/>
              </a:rPr>
              <a:t>o</a:t>
            </a:r>
            <a:r>
              <a:rPr lang="en-GB" sz="1200" kern="1200" dirty="0" smtClean="0">
                <a:solidFill>
                  <a:schemeClr val="tx1"/>
                </a:solidFill>
                <a:latin typeface="+mn-lt"/>
                <a:ea typeface="+mn-ea"/>
                <a:cs typeface="+mn-cs"/>
              </a:rPr>
              <a:t>me </a:t>
            </a:r>
            <a:r>
              <a:rPr lang="en-GB" sz="1200" kern="1200" dirty="0" smtClean="0">
                <a:solidFill>
                  <a:schemeClr val="tx1"/>
                </a:solidFill>
                <a:latin typeface="+mn-lt"/>
                <a:ea typeface="+mn-ea"/>
                <a:cs typeface="+mn-cs"/>
              </a:rPr>
              <a:t>a respectable museum in the region recognized by the European museum community over the past few years.</a:t>
            </a:r>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BDBA574-2C41-456F-AF75-DFA00DC508AC}" type="slidenum">
              <a:rPr lang="hr-HR" smtClean="0"/>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Because... of the future</a:t>
            </a:r>
            <a:r>
              <a:rPr lang="en-GB" sz="1200" kern="1200" dirty="0" smtClean="0">
                <a:solidFill>
                  <a:schemeClr val="tx1"/>
                </a:solidFill>
                <a:latin typeface="+mn-lt"/>
                <a:ea typeface="+mn-ea"/>
                <a:cs typeface="+mn-cs"/>
              </a:rPr>
              <a:t> We have an excellent feedback from our visitors; we have the quality recognized in public. </a:t>
            </a: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Because... we care </a:t>
            </a:r>
            <a:r>
              <a:rPr lang="en-GB" sz="1200" kern="1200" dirty="0" smtClean="0">
                <a:solidFill>
                  <a:schemeClr val="tx1"/>
                </a:solidFill>
                <a:latin typeface="+mn-lt"/>
                <a:ea typeface="+mn-ea"/>
                <a:cs typeface="+mn-cs"/>
              </a:rPr>
              <a:t>Our interactive exhibitions with many workshops for orientation and mobility, writing in </a:t>
            </a:r>
            <a:r>
              <a:rPr lang="hr-HR" sz="1200" kern="1200" dirty="0" smtClean="0">
                <a:solidFill>
                  <a:schemeClr val="tx1"/>
                </a:solidFill>
                <a:latin typeface="+mn-lt"/>
                <a:ea typeface="+mn-ea"/>
                <a:cs typeface="+mn-cs"/>
              </a:rPr>
              <a:t>B</a:t>
            </a:r>
            <a:r>
              <a:rPr lang="en-GB" sz="1200" kern="1200" dirty="0" err="1" smtClean="0">
                <a:solidFill>
                  <a:schemeClr val="tx1"/>
                </a:solidFill>
                <a:latin typeface="+mn-lt"/>
                <a:ea typeface="+mn-ea"/>
                <a:cs typeface="+mn-cs"/>
              </a:rPr>
              <a:t>raille</a:t>
            </a:r>
            <a:r>
              <a:rPr lang="en-GB" sz="1200" kern="1200" dirty="0" smtClean="0">
                <a:solidFill>
                  <a:schemeClr val="tx1"/>
                </a:solidFill>
                <a:latin typeface="+mn-lt"/>
                <a:ea typeface="+mn-ea"/>
                <a:cs typeface="+mn-cs"/>
              </a:rPr>
              <a:t>, problems with fine motor skills, using the wheelchair etc.</a:t>
            </a: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Because... we are </a:t>
            </a:r>
            <a:r>
              <a:rPr lang="en-GB" sz="1200" b="1" kern="1200" dirty="0" err="1" smtClean="0">
                <a:solidFill>
                  <a:schemeClr val="tx1"/>
                </a:solidFill>
                <a:latin typeface="+mn-lt"/>
                <a:ea typeface="+mn-ea"/>
                <a:cs typeface="+mn-cs"/>
              </a:rPr>
              <a:t>unigue</a:t>
            </a:r>
            <a:r>
              <a:rPr lang="en-GB" sz="1200" kern="1200" dirty="0" smtClean="0">
                <a:solidFill>
                  <a:schemeClr val="tx1"/>
                </a:solidFill>
                <a:latin typeface="+mn-lt"/>
                <a:ea typeface="+mn-ea"/>
                <a:cs typeface="+mn-cs"/>
              </a:rPr>
              <a:t> We are the only state museum dealing with the problems of persons with disabilities. We have a semi-open storage, meaning we allow small group visits, and </a:t>
            </a:r>
            <a:r>
              <a:rPr lang="hr-HR" sz="1200" kern="1200" dirty="0" smtClean="0">
                <a:solidFill>
                  <a:schemeClr val="tx1"/>
                </a:solidFill>
                <a:latin typeface="+mn-lt"/>
                <a:ea typeface="+mn-ea"/>
                <a:cs typeface="+mn-cs"/>
              </a:rPr>
              <a:t>h</a:t>
            </a:r>
            <a:r>
              <a:rPr lang="en-GB" sz="1200" kern="1200" dirty="0" err="1" smtClean="0">
                <a:solidFill>
                  <a:schemeClr val="tx1"/>
                </a:solidFill>
                <a:latin typeface="+mn-lt"/>
                <a:ea typeface="+mn-ea"/>
                <a:cs typeface="+mn-cs"/>
              </a:rPr>
              <a:t>ighly</a:t>
            </a:r>
            <a:r>
              <a:rPr lang="en-GB" sz="1200" kern="1200" dirty="0" smtClean="0">
                <a:solidFill>
                  <a:schemeClr val="tx1"/>
                </a:solidFill>
                <a:latin typeface="+mn-lt"/>
                <a:ea typeface="+mn-ea"/>
                <a:cs typeface="+mn-cs"/>
              </a:rPr>
              <a:t> professional staff – our curators are special educators and each of them is a disability specialist in </a:t>
            </a:r>
            <a:r>
              <a:rPr lang="hr-HR" sz="1200" kern="1200" dirty="0" smtClean="0">
                <a:solidFill>
                  <a:schemeClr val="tx1"/>
                </a:solidFill>
                <a:latin typeface="+mn-lt"/>
                <a:ea typeface="+mn-ea"/>
                <a:cs typeface="+mn-cs"/>
              </a:rPr>
              <a:t>a </a:t>
            </a:r>
            <a:r>
              <a:rPr lang="en-GB" sz="1200" kern="1200" dirty="0" smtClean="0">
                <a:solidFill>
                  <a:schemeClr val="tx1"/>
                </a:solidFill>
                <a:latin typeface="+mn-lt"/>
                <a:ea typeface="+mn-ea"/>
                <a:cs typeface="+mn-cs"/>
              </a:rPr>
              <a:t>particular field (blindness, deafness, physical disability, intellectual disability...).</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Because... we are specific</a:t>
            </a:r>
            <a:r>
              <a:rPr lang="en-GB" sz="1200" kern="1200" dirty="0" smtClean="0">
                <a:solidFill>
                  <a:schemeClr val="tx1"/>
                </a:solidFill>
                <a:latin typeface="+mn-lt"/>
                <a:ea typeface="+mn-ea"/>
                <a:cs typeface="+mn-cs"/>
              </a:rPr>
              <a:t> Our museum is the point of reference for disability problems for heritage institutions in Croatia. The whole exhibition area has been adapted to persons with disabilities. We have a modern and interactive permanent exhibition. It is engaged in two scientific fields: </a:t>
            </a:r>
            <a:r>
              <a:rPr lang="en-GB" sz="1200" kern="1200" dirty="0" err="1" smtClean="0">
                <a:solidFill>
                  <a:schemeClr val="tx1"/>
                </a:solidFill>
                <a:latin typeface="+mn-lt"/>
                <a:ea typeface="+mn-ea"/>
                <a:cs typeface="+mn-cs"/>
              </a:rPr>
              <a:t>museology</a:t>
            </a:r>
            <a:r>
              <a:rPr lang="en-GB" sz="1200" kern="1200" dirty="0" smtClean="0">
                <a:solidFill>
                  <a:schemeClr val="tx1"/>
                </a:solidFill>
                <a:latin typeface="+mn-lt"/>
                <a:ea typeface="+mn-ea"/>
                <a:cs typeface="+mn-cs"/>
              </a:rPr>
              <a:t> and educational rehabilitation.</a:t>
            </a: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Because...  of our awareness </a:t>
            </a:r>
            <a:r>
              <a:rPr lang="en-GB" sz="1200" kern="1200" dirty="0" smtClean="0">
                <a:solidFill>
                  <a:schemeClr val="tx1"/>
                </a:solidFill>
                <a:latin typeface="+mn-lt"/>
                <a:ea typeface="+mn-ea"/>
                <a:cs typeface="+mn-cs"/>
              </a:rPr>
              <a:t>The Museum is the place offering the opportunity for dialogue between social communities and persons with disabilities. We introduce and inform “healthy“ people about those who are not. </a:t>
            </a: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Because</a:t>
            </a:r>
            <a:r>
              <a:rPr lang="hr-HR" sz="1200" b="1"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  of our </a:t>
            </a:r>
            <a:r>
              <a:rPr lang="en-GB" sz="1200" b="1" kern="1200" dirty="0" err="1" smtClean="0">
                <a:solidFill>
                  <a:schemeClr val="tx1"/>
                </a:solidFill>
                <a:latin typeface="+mn-lt"/>
                <a:ea typeface="+mn-ea"/>
                <a:cs typeface="+mn-cs"/>
              </a:rPr>
              <a:t>streng</a:t>
            </a:r>
            <a:r>
              <a:rPr lang="hr-HR" sz="1200" b="1" kern="1200" dirty="0" smtClean="0">
                <a:solidFill>
                  <a:schemeClr val="tx1"/>
                </a:solidFill>
                <a:latin typeface="+mn-lt"/>
                <a:ea typeface="+mn-ea"/>
                <a:cs typeface="+mn-cs"/>
              </a:rPr>
              <a:t>th</a:t>
            </a:r>
            <a:r>
              <a:rPr lang="en-GB" sz="1200" b="1" kern="1200" dirty="0" smtClean="0">
                <a:solidFill>
                  <a:schemeClr val="tx1"/>
                </a:solidFill>
                <a:latin typeface="+mn-lt"/>
                <a:ea typeface="+mn-ea"/>
                <a:cs typeface="+mn-cs"/>
              </a:rPr>
              <a:t>s</a:t>
            </a:r>
            <a:r>
              <a:rPr lang="en-GB" sz="1200" kern="1200" dirty="0" smtClean="0">
                <a:solidFill>
                  <a:schemeClr val="tx1"/>
                </a:solidFill>
                <a:latin typeface="+mn-lt"/>
                <a:ea typeface="+mn-ea"/>
                <a:cs typeface="+mn-cs"/>
              </a:rPr>
              <a:t> Our strongest points are good human relations and teamwork.</a:t>
            </a: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Because of our spirit</a:t>
            </a:r>
            <a:r>
              <a:rPr lang="hr-HR" sz="1200" b="1"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a:t>
            </a:r>
            <a:r>
              <a:rPr lang="hr-HR" sz="1200" b="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r>
              <a:rPr lang="hr-H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Always look on the bright side of life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t>
            </a:r>
            <a:r>
              <a:rPr lang="hr-H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17</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We are </a:t>
            </a:r>
            <a:r>
              <a:rPr lang="hr-HR" sz="1200" kern="1200" dirty="0" smtClean="0">
                <a:solidFill>
                  <a:schemeClr val="tx1"/>
                </a:solidFill>
                <a:latin typeface="+mn-lt"/>
                <a:ea typeface="+mn-ea"/>
                <a:cs typeface="+mn-cs"/>
              </a:rPr>
              <a:t>a </a:t>
            </a:r>
            <a:r>
              <a:rPr lang="en-GB" sz="1200" kern="1200" dirty="0" smtClean="0">
                <a:solidFill>
                  <a:schemeClr val="tx1"/>
                </a:solidFill>
                <a:latin typeface="+mn-lt"/>
                <a:ea typeface="+mn-ea"/>
                <a:cs typeface="+mn-cs"/>
              </a:rPr>
              <a:t>Museum for all</a:t>
            </a:r>
            <a:r>
              <a:rPr lang="hr-HR"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 with intention to encourage individuals to act and show the public they are equally worth</a:t>
            </a:r>
            <a:r>
              <a:rPr lang="hr-HR" sz="1200" kern="1200" dirty="0" smtClean="0">
                <a:solidFill>
                  <a:schemeClr val="tx1"/>
                </a:solidFill>
                <a:latin typeface="+mn-lt"/>
                <a:ea typeface="+mn-ea"/>
                <a:cs typeface="+mn-cs"/>
              </a:rPr>
              <a:t>y</a:t>
            </a:r>
            <a:r>
              <a:rPr lang="en-GB" sz="1200" kern="1200" dirty="0" smtClean="0">
                <a:solidFill>
                  <a:schemeClr val="tx1"/>
                </a:solidFill>
                <a:latin typeface="+mn-lt"/>
                <a:ea typeface="+mn-ea"/>
                <a:cs typeface="+mn-cs"/>
              </a:rPr>
              <a:t> and important. </a:t>
            </a:r>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18</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The origins of our Museum go back to the end of the 19th century, when </a:t>
            </a:r>
            <a:r>
              <a:rPr lang="en-GB" sz="1200" kern="1200" dirty="0" err="1" smtClean="0">
                <a:solidFill>
                  <a:schemeClr val="tx1"/>
                </a:solidFill>
                <a:latin typeface="+mn-lt"/>
                <a:ea typeface="+mn-ea"/>
                <a:cs typeface="+mn-cs"/>
              </a:rPr>
              <a:t>Vinko</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Bek</a:t>
            </a:r>
            <a:r>
              <a:rPr lang="en-GB" sz="1200" kern="1200" dirty="0" smtClean="0">
                <a:solidFill>
                  <a:schemeClr val="tx1"/>
                </a:solidFill>
                <a:latin typeface="+mn-lt"/>
                <a:ea typeface="+mn-ea"/>
                <a:cs typeface="+mn-cs"/>
              </a:rPr>
              <a:t> started to collect items for the Croatian Museum for the Blind. That was his private collection.  He was a great fighter for the rights of Blind people, a </a:t>
            </a:r>
            <a:r>
              <a:rPr lang="en-GB" sz="1200" kern="1200" dirty="0" err="1" smtClean="0">
                <a:solidFill>
                  <a:schemeClr val="tx1"/>
                </a:solidFill>
                <a:latin typeface="+mn-lt"/>
                <a:ea typeface="+mn-ea"/>
                <a:cs typeface="+mn-cs"/>
              </a:rPr>
              <a:t>typhlopedagogist</a:t>
            </a:r>
            <a:r>
              <a:rPr lang="en-GB" sz="1200" kern="1200" dirty="0" smtClean="0">
                <a:solidFill>
                  <a:schemeClr val="tx1"/>
                </a:solidFill>
                <a:latin typeface="+mn-lt"/>
                <a:ea typeface="+mn-ea"/>
                <a:cs typeface="+mn-cs"/>
              </a:rPr>
              <a:t> and a teacher.</a:t>
            </a:r>
            <a:endParaRPr lang="hr-H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Some sixty years later, in 1953, the </a:t>
            </a:r>
            <a:r>
              <a:rPr lang="en-GB" sz="1200" kern="1200" dirty="0" err="1" smtClean="0">
                <a:solidFill>
                  <a:schemeClr val="tx1"/>
                </a:solidFill>
                <a:latin typeface="+mn-lt"/>
                <a:ea typeface="+mn-ea"/>
                <a:cs typeface="+mn-cs"/>
              </a:rPr>
              <a:t>Typhlological</a:t>
            </a:r>
            <a:r>
              <a:rPr lang="en-GB" sz="1200" kern="1200" dirty="0" smtClean="0">
                <a:solidFill>
                  <a:schemeClr val="tx1"/>
                </a:solidFill>
                <a:latin typeface="+mn-lt"/>
                <a:ea typeface="+mn-ea"/>
                <a:cs typeface="+mn-cs"/>
              </a:rPr>
              <a:t> Museum of the Yugoslav Blind Union was opened with its centre in Zagreb, Croatia.</a:t>
            </a:r>
            <a:endParaRPr lang="hr-HR" sz="1200" kern="1200" dirty="0">
              <a:solidFill>
                <a:schemeClr val="tx1"/>
              </a:solidFill>
              <a:latin typeface="+mn-lt"/>
              <a:ea typeface="+mn-ea"/>
              <a:cs typeface="+mn-cs"/>
            </a:endParaRPr>
          </a:p>
        </p:txBody>
      </p:sp>
      <p:sp>
        <p:nvSpPr>
          <p:cNvPr id="4" name="Rezervirano mjesto broja slajda 3"/>
          <p:cNvSpPr>
            <a:spLocks noGrp="1"/>
          </p:cNvSpPr>
          <p:nvPr>
            <p:ph type="sldNum" sz="quarter" idx="10"/>
          </p:nvPr>
        </p:nvSpPr>
        <p:spPr/>
        <p:txBody>
          <a:bodyPr/>
          <a:lstStyle/>
          <a:p>
            <a:fld id="{EBDBA574-2C41-456F-AF75-DFA00DC508AC}" type="slidenum">
              <a:rPr lang="hr-HR" smtClean="0"/>
              <a:pPr/>
              <a:t>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Tactile Gallery was open</a:t>
            </a:r>
            <a:r>
              <a:rPr lang="hr-HR" sz="1200" kern="1200" dirty="0" smtClean="0">
                <a:solidFill>
                  <a:schemeClr val="tx1"/>
                </a:solidFill>
                <a:latin typeface="+mn-lt"/>
                <a:ea typeface="+mn-ea"/>
                <a:cs typeface="+mn-cs"/>
              </a:rPr>
              <a:t>ed</a:t>
            </a:r>
            <a:r>
              <a:rPr lang="en-GB" sz="1200" kern="1200" dirty="0" smtClean="0">
                <a:solidFill>
                  <a:schemeClr val="tx1"/>
                </a:solidFill>
                <a:latin typeface="+mn-lt"/>
                <a:ea typeface="+mn-ea"/>
                <a:cs typeface="+mn-cs"/>
              </a:rPr>
              <a:t> in </a:t>
            </a:r>
            <a:r>
              <a:rPr lang="hr-HR" sz="1200" kern="1200" dirty="0" smtClean="0">
                <a:solidFill>
                  <a:schemeClr val="tx1"/>
                </a:solidFill>
                <a:latin typeface="+mn-lt"/>
                <a:ea typeface="+mn-ea"/>
                <a:cs typeface="+mn-cs"/>
              </a:rPr>
              <a:t>the</a:t>
            </a:r>
            <a:r>
              <a:rPr lang="hr-HR"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1960s, when we started to exhibit sculptures by blind authors and our public had the possibility to touch them. That was the possibility that did not exist in other museums at that time. Through the Tactile Gallery many sculptors have exhibited until today.</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Starting anew in 2002 – </a:t>
            </a:r>
            <a:r>
              <a:rPr lang="hr-HR"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Ministry of culture established  the new </a:t>
            </a:r>
            <a:r>
              <a:rPr lang="en-GB" sz="1200" kern="1200" dirty="0" err="1" smtClean="0">
                <a:solidFill>
                  <a:schemeClr val="tx1"/>
                </a:solidFill>
                <a:latin typeface="+mn-lt"/>
                <a:ea typeface="+mn-ea"/>
                <a:cs typeface="+mn-cs"/>
              </a:rPr>
              <a:t>manag</a:t>
            </a:r>
            <a:r>
              <a:rPr lang="hr-HR" sz="1200" kern="1200" dirty="0" smtClean="0">
                <a:solidFill>
                  <a:schemeClr val="tx1"/>
                </a:solidFill>
                <a:latin typeface="+mn-lt"/>
                <a:ea typeface="+mn-ea"/>
                <a:cs typeface="+mn-cs"/>
              </a:rPr>
              <a:t>e</a:t>
            </a:r>
            <a:r>
              <a:rPr lang="en-GB" sz="1200" kern="1200" dirty="0" err="1" smtClean="0">
                <a:solidFill>
                  <a:schemeClr val="tx1"/>
                </a:solidFill>
                <a:latin typeface="+mn-lt"/>
                <a:ea typeface="+mn-ea"/>
                <a:cs typeface="+mn-cs"/>
              </a:rPr>
              <a:t>ment</a:t>
            </a:r>
            <a:r>
              <a:rPr lang="en-GB" sz="1200" kern="1200" dirty="0" smtClean="0">
                <a:solidFill>
                  <a:schemeClr val="tx1"/>
                </a:solidFill>
                <a:latin typeface="+mn-lt"/>
                <a:ea typeface="+mn-ea"/>
                <a:cs typeface="+mn-cs"/>
              </a:rPr>
              <a:t>: The museum collections and documentation </a:t>
            </a:r>
            <a:r>
              <a:rPr lang="hr-HR" sz="1200" kern="1200" dirty="0" smtClean="0">
                <a:solidFill>
                  <a:schemeClr val="tx1"/>
                </a:solidFill>
                <a:latin typeface="+mn-lt"/>
                <a:ea typeface="+mn-ea"/>
                <a:cs typeface="+mn-cs"/>
              </a:rPr>
              <a:t>were </a:t>
            </a:r>
            <a:r>
              <a:rPr lang="en-GB" sz="1200" kern="1200" dirty="0" smtClean="0">
                <a:solidFill>
                  <a:schemeClr val="tx1"/>
                </a:solidFill>
                <a:latin typeface="+mn-lt"/>
                <a:ea typeface="+mn-ea"/>
                <a:cs typeface="+mn-cs"/>
              </a:rPr>
              <a:t>revised, collections were reorganized, documentation system was implemented... We started to deal with the problems of the people with disabilities as a whole, not just the problems of </a:t>
            </a:r>
            <a:r>
              <a:rPr lang="hr-HR"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visually impaired and many other things…</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 2008, we adapted the whole museum space and opened the new permanent exhibition, the 4</a:t>
            </a:r>
            <a:r>
              <a:rPr lang="en-GB" sz="1200" kern="1200" baseline="30000" dirty="0" smtClean="0">
                <a:solidFill>
                  <a:schemeClr val="tx1"/>
                </a:solidFill>
                <a:latin typeface="+mn-lt"/>
                <a:ea typeface="+mn-ea"/>
                <a:cs typeface="+mn-cs"/>
              </a:rPr>
              <a:t>th</a:t>
            </a:r>
            <a:r>
              <a:rPr lang="en-GB" sz="1200" kern="1200" dirty="0" smtClean="0">
                <a:solidFill>
                  <a:schemeClr val="tx1"/>
                </a:solidFill>
                <a:latin typeface="+mn-lt"/>
                <a:ea typeface="+mn-ea"/>
                <a:cs typeface="+mn-cs"/>
              </a:rPr>
              <a:t> in the museum’s history.</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permanent exhibition deals with the visually impaired people, while temporary exhibitions turn to broader </a:t>
            </a:r>
            <a:r>
              <a:rPr lang="en-GB" sz="1200" kern="1200" dirty="0" smtClean="0">
                <a:solidFill>
                  <a:schemeClr val="tx1"/>
                </a:solidFill>
                <a:latin typeface="+mn-lt"/>
                <a:ea typeface="+mn-ea"/>
                <a:cs typeface="+mn-cs"/>
              </a:rPr>
              <a:t>issues</a:t>
            </a:r>
            <a:r>
              <a:rPr lang="hr-HR"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latin typeface="+mn-lt"/>
                <a:ea typeface="+mn-ea"/>
                <a:cs typeface="+mn-cs"/>
              </a:rPr>
              <a:t>After the opening of the new permanent exhibition, we promoted it at home, in Croatia, in the region and throughout Europe</a:t>
            </a:r>
            <a:r>
              <a:rPr lang="hr-HR" sz="1200" i="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hr-HR"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Ireland</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Museum and visually impaired – the place of adaptation, education and </a:t>
            </a:r>
            <a:r>
              <a:rPr lang="en-US" sz="1200" i="0" kern="1200" dirty="0" err="1" smtClean="0">
                <a:solidFill>
                  <a:schemeClr val="tx1"/>
                </a:solidFill>
                <a:latin typeface="+mn-lt"/>
                <a:ea typeface="+mn-ea"/>
                <a:cs typeface="+mn-cs"/>
              </a:rPr>
              <a:t>sensibili</a:t>
            </a:r>
            <a:r>
              <a:rPr lang="hr-HR" sz="1200" i="0" kern="1200" dirty="0" smtClean="0">
                <a:solidFill>
                  <a:schemeClr val="tx1"/>
                </a:solidFill>
                <a:latin typeface="+mn-lt"/>
                <a:ea typeface="+mn-ea"/>
                <a:cs typeface="+mn-cs"/>
              </a:rPr>
              <a:t>z</a:t>
            </a:r>
            <a:r>
              <a:rPr lang="en-US" sz="1200" i="0" kern="1200" dirty="0" err="1" smtClean="0">
                <a:solidFill>
                  <a:schemeClr val="tx1"/>
                </a:solidFill>
                <a:latin typeface="+mn-lt"/>
                <a:ea typeface="+mn-ea"/>
                <a:cs typeface="+mn-cs"/>
              </a:rPr>
              <a:t>ation</a:t>
            </a:r>
            <a:r>
              <a:rPr lang="en-US" sz="1200" i="0" kern="1200" dirty="0" smtClean="0">
                <a:solidFill>
                  <a:schemeClr val="tx1"/>
                </a:solidFill>
                <a:latin typeface="+mn-lt"/>
                <a:ea typeface="+mn-ea"/>
                <a:cs typeface="+mn-cs"/>
              </a:rPr>
              <a:t>, Living in a Changing Europe, ICEVI 7th European Conference, Dublin, 2009</a:t>
            </a:r>
            <a:r>
              <a:rPr lang="hr-HR" sz="1200" i="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hr-HR"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England</a:t>
            </a:r>
            <a:r>
              <a:rPr lang="hr-HR" sz="1200" i="0" kern="1200" dirty="0" smtClean="0">
                <a:solidFill>
                  <a:schemeClr val="tx1"/>
                </a:solidFill>
                <a:latin typeface="+mn-lt"/>
                <a:ea typeface="+mn-ea"/>
                <a:cs typeface="+mn-cs"/>
              </a:rPr>
              <a:t> (</a:t>
            </a:r>
            <a:r>
              <a:rPr lang="en-US" i="0" dirty="0" smtClean="0"/>
              <a:t>Access to museums and galleries for people who are blind and partially sighted</a:t>
            </a:r>
            <a:r>
              <a:rPr lang="hr-HR" i="0" dirty="0" smtClean="0"/>
              <a:t>, London, </a:t>
            </a:r>
            <a:r>
              <a:rPr lang="pl-PL" i="0" dirty="0" smtClean="0"/>
              <a:t>2009.; </a:t>
            </a:r>
            <a:r>
              <a:rPr lang="en-US" sz="1200" i="0" kern="1200" dirty="0" smtClean="0">
                <a:solidFill>
                  <a:schemeClr val="tx1"/>
                </a:solidFill>
                <a:latin typeface="+mn-lt"/>
                <a:ea typeface="+mn-ea"/>
                <a:cs typeface="+mn-cs"/>
              </a:rPr>
              <a:t>Museums Association Conference, Liverpool</a:t>
            </a:r>
            <a:r>
              <a:rPr lang="hr-HR" sz="1200" i="0" kern="1200" dirty="0" smtClean="0">
                <a:solidFill>
                  <a:schemeClr val="tx1"/>
                </a:solidFill>
                <a:latin typeface="+mn-lt"/>
                <a:ea typeface="+mn-ea"/>
                <a:cs typeface="+mn-cs"/>
              </a:rPr>
              <a:t>, 2013</a:t>
            </a:r>
            <a:r>
              <a:rPr lang="pl-PL" i="0" dirty="0" smtClean="0"/>
              <a:t>)</a:t>
            </a:r>
            <a:endParaRPr lang="hr-HR" sz="12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hr-HR" sz="1200" i="0" kern="1200" baseline="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Finland</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European Museum of the Year Award, Tampere, 2010</a:t>
            </a:r>
            <a:r>
              <a:rPr lang="hr-HR" sz="1200" i="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Turkey</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European Museum of the Year Award, Bursa, 2009</a:t>
            </a:r>
            <a:r>
              <a:rPr lang="hr-HR" sz="1200" i="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Italy</a:t>
            </a:r>
            <a:r>
              <a:rPr lang="hr-HR" sz="1200" i="0" kern="1200" dirty="0" smtClean="0">
                <a:solidFill>
                  <a:schemeClr val="tx1"/>
                </a:solidFill>
                <a:latin typeface="+mn-lt"/>
                <a:ea typeface="+mn-ea"/>
                <a:cs typeface="+mn-cs"/>
              </a:rPr>
              <a:t> (</a:t>
            </a:r>
            <a:r>
              <a:rPr lang="vi-VN" i="0" dirty="0" smtClean="0"/>
              <a:t>Museo tatile Anteros</a:t>
            </a:r>
            <a:r>
              <a:rPr lang="hr-HR" i="0" dirty="0" smtClean="0"/>
              <a:t>,</a:t>
            </a:r>
            <a:r>
              <a:rPr lang="vi-VN" i="0" dirty="0" smtClean="0"/>
              <a:t> Istituto Francesco Cavazza</a:t>
            </a:r>
            <a:r>
              <a:rPr lang="hr-HR" i="0" dirty="0" smtClean="0"/>
              <a:t>,</a:t>
            </a:r>
            <a:r>
              <a:rPr lang="vi-VN" i="0" dirty="0" smtClean="0"/>
              <a:t> Bologna</a:t>
            </a:r>
            <a:r>
              <a:rPr lang="hr-HR" i="0" dirty="0" smtClean="0"/>
              <a:t>; </a:t>
            </a:r>
            <a:r>
              <a:rPr lang="it-IT" i="0" dirty="0" smtClean="0"/>
              <a:t>Museo </a:t>
            </a:r>
            <a:r>
              <a:rPr lang="it-IT" i="0" dirty="0" err="1" smtClean="0"/>
              <a:t>Tatille</a:t>
            </a:r>
            <a:r>
              <a:rPr lang="it-IT" i="0" dirty="0" smtClean="0"/>
              <a:t> Statale Omero</a:t>
            </a:r>
            <a:r>
              <a:rPr lang="hr-HR" i="0" dirty="0" smtClean="0"/>
              <a:t>,</a:t>
            </a:r>
            <a:r>
              <a:rPr lang="hr-HR" i="0" baseline="0" dirty="0" smtClean="0"/>
              <a:t> </a:t>
            </a:r>
            <a:r>
              <a:rPr lang="it-IT" i="0" dirty="0" err="1" smtClean="0"/>
              <a:t>Ancon</a:t>
            </a:r>
            <a:r>
              <a:rPr lang="hr-HR" i="0" dirty="0" smtClean="0"/>
              <a:t>a,</a:t>
            </a:r>
            <a:r>
              <a:rPr lang="hr-HR" i="0" baseline="0" dirty="0" smtClean="0"/>
              <a:t> 2006</a:t>
            </a:r>
            <a:r>
              <a:rPr lang="hr-HR" i="0" dirty="0" smtClean="0"/>
              <a:t>)</a:t>
            </a:r>
            <a:endParaRPr lang="hr-HR" sz="12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France</a:t>
            </a:r>
            <a:r>
              <a:rPr lang="hr-HR" sz="1200" i="0" kern="1200" dirty="0" smtClean="0">
                <a:solidFill>
                  <a:schemeClr val="tx1"/>
                </a:solidFill>
                <a:latin typeface="+mn-lt"/>
                <a:ea typeface="+mn-ea"/>
                <a:cs typeface="+mn-cs"/>
              </a:rPr>
              <a:t> (</a:t>
            </a:r>
            <a:r>
              <a:rPr lang="fr-FR" i="0" dirty="0" smtClean="0"/>
              <a:t>Musée du quai Branly</a:t>
            </a:r>
            <a:r>
              <a:rPr lang="hr-HR" i="0" dirty="0" smtClean="0"/>
              <a:t>, </a:t>
            </a:r>
            <a:r>
              <a:rPr lang="hr-HR" i="0" dirty="0" err="1" smtClean="0"/>
              <a:t>Paris</a:t>
            </a:r>
            <a:r>
              <a:rPr lang="hr-HR" i="0" dirty="0" smtClean="0"/>
              <a:t>;</a:t>
            </a:r>
            <a:r>
              <a:rPr lang="fr-FR" i="0" dirty="0" smtClean="0"/>
              <a:t> Cité des Sciences et de l'Industrie Direction te Musée des Beaux Arts</a:t>
            </a:r>
            <a:r>
              <a:rPr lang="hr-HR" i="0" dirty="0" smtClean="0"/>
              <a:t>,</a:t>
            </a:r>
            <a:r>
              <a:rPr lang="fr-FR" i="0" dirty="0" smtClean="0"/>
              <a:t> </a:t>
            </a:r>
            <a:r>
              <a:rPr lang="fr-FR" i="0" dirty="0" err="1" smtClean="0"/>
              <a:t>Arrass</a:t>
            </a:r>
            <a:r>
              <a:rPr lang="fr-FR" i="0" dirty="0" smtClean="0"/>
              <a:t>,</a:t>
            </a:r>
            <a:r>
              <a:rPr lang="hr-HR" i="0" baseline="0" dirty="0" smtClean="0"/>
              <a:t> </a:t>
            </a:r>
            <a:r>
              <a:rPr lang="fr-FR" i="0" dirty="0" smtClean="0"/>
              <a:t>2008</a:t>
            </a:r>
            <a:r>
              <a:rPr lang="hr-HR" i="0" dirty="0" smtClean="0"/>
              <a:t>)</a:t>
            </a:r>
            <a:endParaRPr lang="hr-HR" sz="12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Austria</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Art for all</a:t>
            </a:r>
            <a:r>
              <a:rPr lang="hr-HR" sz="1200" i="0" kern="1200" dirty="0" smtClean="0">
                <a:solidFill>
                  <a:schemeClr val="tx1"/>
                </a:solidFill>
                <a:latin typeface="+mn-lt"/>
                <a:ea typeface="+mn-ea"/>
                <a:cs typeface="+mn-cs"/>
              </a:rPr>
              <a: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Bundesblindenerziehunginstitut</a:t>
            </a:r>
            <a:r>
              <a:rPr lang="en-US" sz="1200" i="0" kern="1200" dirty="0" smtClean="0">
                <a:solidFill>
                  <a:schemeClr val="tx1"/>
                </a:solidFill>
                <a:latin typeface="+mn-lt"/>
                <a:ea typeface="+mn-ea"/>
                <a:cs typeface="+mn-cs"/>
              </a:rPr>
              <a:t>, </a:t>
            </a:r>
            <a:r>
              <a:rPr lang="hr-HR" sz="1200" i="0" kern="1200" dirty="0" smtClean="0">
                <a:solidFill>
                  <a:schemeClr val="tx1"/>
                </a:solidFill>
                <a:latin typeface="+mn-lt"/>
                <a:ea typeface="+mn-ea"/>
                <a:cs typeface="+mn-cs"/>
              </a:rPr>
              <a:t>Vienna</a:t>
            </a:r>
            <a:r>
              <a:rPr lang="en-US" sz="1200" i="0" kern="1200" dirty="0" smtClean="0">
                <a:solidFill>
                  <a:schemeClr val="tx1"/>
                </a:solidFill>
                <a:latin typeface="+mn-lt"/>
                <a:ea typeface="+mn-ea"/>
                <a:cs typeface="+mn-cs"/>
              </a:rPr>
              <a:t>, 2</a:t>
            </a:r>
            <a:r>
              <a:rPr lang="hr-HR" sz="1200" i="0" kern="1200" dirty="0" smtClean="0">
                <a:solidFill>
                  <a:schemeClr val="tx1"/>
                </a:solidFill>
                <a:latin typeface="+mn-lt"/>
                <a:ea typeface="+mn-ea"/>
                <a:cs typeface="+mn-cs"/>
              </a:rPr>
              <a:t>006)</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Germany</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Art for all, </a:t>
            </a:r>
            <a:r>
              <a:rPr lang="en-US" sz="1200" i="0" kern="1200" dirty="0" err="1" smtClean="0">
                <a:solidFill>
                  <a:schemeClr val="tx1"/>
                </a:solidFill>
                <a:latin typeface="+mn-lt"/>
                <a:ea typeface="+mn-ea"/>
                <a:cs typeface="+mn-cs"/>
              </a:rPr>
              <a:t>Universitätsmuseum</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Marburg, </a:t>
            </a:r>
            <a:r>
              <a:rPr lang="hr-HR" sz="1200" i="0" kern="1200" dirty="0" smtClean="0">
                <a:solidFill>
                  <a:schemeClr val="tx1"/>
                </a:solidFill>
                <a:latin typeface="+mn-lt"/>
                <a:ea typeface="+mn-ea"/>
                <a:cs typeface="+mn-cs"/>
              </a:rPr>
              <a:t>2007)</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Bulgaria</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Equal Access to Development Education for All (EADEA), Sofia</a:t>
            </a:r>
            <a:r>
              <a:rPr lang="hr-HR" sz="1200" i="0" kern="1200" dirty="0" smtClean="0">
                <a:solidFill>
                  <a:schemeClr val="tx1"/>
                </a:solidFill>
                <a:latin typeface="+mn-lt"/>
                <a:ea typeface="+mn-ea"/>
                <a:cs typeface="+mn-cs"/>
              </a:rPr>
              <a:t>, 2013)</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i="0" kern="1200" dirty="0" smtClean="0">
                <a:solidFill>
                  <a:schemeClr val="tx1"/>
                </a:solidFill>
                <a:latin typeface="+mn-lt"/>
                <a:ea typeface="+mn-ea"/>
                <a:cs typeface="+mn-cs"/>
              </a:rPr>
              <a:t> USA</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Museum in Community – Bridge the Gap, Art Beyond Sight, Multimodal Approaches to Learning</a:t>
            </a:r>
            <a:r>
              <a:rPr lang="hr-HR" sz="1200" i="0" kern="1200" dirty="0" smtClean="0">
                <a:solidFill>
                  <a:schemeClr val="tx1"/>
                </a:solidFill>
                <a:latin typeface="+mn-lt"/>
                <a:ea typeface="+mn-ea"/>
                <a:cs typeface="+mn-cs"/>
              </a:rPr>
              <a: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New York</a:t>
            </a:r>
            <a:r>
              <a:rPr lang="hr-HR" i="0" dirty="0" smtClean="0"/>
              <a:t>; </a:t>
            </a:r>
            <a:r>
              <a:rPr lang="en-US" i="0" dirty="0" smtClean="0"/>
              <a:t>Perkins School for the Blind, </a:t>
            </a:r>
            <a:r>
              <a:rPr lang="hr-HR" i="0" dirty="0" smtClean="0"/>
              <a:t>Boston,</a:t>
            </a:r>
            <a:r>
              <a:rPr lang="hr-HR" i="0" baseline="0" dirty="0" smtClean="0"/>
              <a:t> </a:t>
            </a:r>
            <a:r>
              <a:rPr lang="en-US" i="0" dirty="0" smtClean="0"/>
              <a:t>2009</a:t>
            </a:r>
            <a:r>
              <a:rPr lang="hr-HR" i="0" dirty="0" smtClean="0"/>
              <a:t>) </a:t>
            </a:r>
            <a:r>
              <a:rPr lang="en-GB" sz="1200" i="0" kern="1200" dirty="0" smtClean="0">
                <a:solidFill>
                  <a:schemeClr val="tx1"/>
                </a:solidFill>
                <a:latin typeface="+mn-lt"/>
                <a:ea typeface="+mn-ea"/>
                <a:cs typeface="+mn-cs"/>
              </a:rPr>
              <a:t> </a:t>
            </a:r>
            <a:endParaRPr lang="hr-HR" sz="12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hr-HR" sz="1200" i="0" kern="1200" dirty="0" smtClean="0">
                <a:solidFill>
                  <a:schemeClr val="tx1"/>
                </a:solidFill>
                <a:latin typeface="+mn-lt"/>
                <a:ea typeface="+mn-ea"/>
                <a:cs typeface="+mn-cs"/>
              </a:rPr>
              <a:t> </a:t>
            </a:r>
            <a:r>
              <a:rPr lang="en-GB" sz="1200" i="0" kern="1200" dirty="0" smtClean="0">
                <a:solidFill>
                  <a:schemeClr val="tx1"/>
                </a:solidFill>
                <a:latin typeface="+mn-lt"/>
                <a:ea typeface="+mn-ea"/>
                <a:cs typeface="+mn-cs"/>
              </a:rPr>
              <a:t>China</a:t>
            </a:r>
            <a:r>
              <a:rPr lang="hr-HR" sz="1200" i="0" kern="1200" dirty="0" smtClean="0">
                <a:solidFill>
                  <a:schemeClr val="tx1"/>
                </a:solidFill>
                <a:latin typeface="+mn-lt"/>
                <a:ea typeface="+mn-ea"/>
                <a:cs typeface="+mn-cs"/>
              </a:rPr>
              <a:t> (</a:t>
            </a:r>
            <a:r>
              <a:rPr lang="en-US" i="0" dirty="0" smtClean="0"/>
              <a:t>Pride and Prejudice, 22. General Conference &amp; 25th General Assembly of the International Council of Museum,</a:t>
            </a:r>
            <a:r>
              <a:rPr lang="hr-HR" i="0" baseline="0" dirty="0" smtClean="0"/>
              <a:t> </a:t>
            </a:r>
            <a:r>
              <a:rPr lang="en-US" i="0" dirty="0" smtClean="0"/>
              <a:t>Shanghai</a:t>
            </a:r>
            <a:r>
              <a:rPr lang="hr-HR" i="0" dirty="0" smtClean="0"/>
              <a:t>, 2010)</a:t>
            </a:r>
            <a:endParaRPr lang="hr-HR" sz="1200" i="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were nominated for 2010 EMYA (European Museum of the year Award) in Tampere, Finland. In addition, our presentation was recognized by conference participants - museum professionals as one of the top three.</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After 2008, we expanded our activities to actual social issues, </a:t>
            </a:r>
            <a:r>
              <a:rPr lang="hr-HR" sz="1200" kern="1200" dirty="0" smtClean="0">
                <a:solidFill>
                  <a:schemeClr val="tx1"/>
                </a:solidFill>
                <a:latin typeface="+mn-lt"/>
                <a:ea typeface="+mn-ea"/>
                <a:cs typeface="+mn-cs"/>
              </a:rPr>
              <a:t>including </a:t>
            </a:r>
            <a:r>
              <a:rPr lang="en-GB" sz="1200" kern="1200" dirty="0" smtClean="0">
                <a:solidFill>
                  <a:schemeClr val="tx1"/>
                </a:solidFill>
                <a:latin typeface="+mn-lt"/>
                <a:ea typeface="+mn-ea"/>
                <a:cs typeface="+mn-cs"/>
              </a:rPr>
              <a:t>elderly people, violence, crime, alcohol, drugs, PTSD, sexual orientation, gender equality, minorities, etc.</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EBDBA574-2C41-456F-AF75-DFA00DC508AC}" type="slidenum">
              <a:rPr lang="hr-HR" smtClean="0"/>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a-IN"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4/17/2016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a-IN"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a-IN"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4/17/2016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4/17/2016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4/17/2016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a-IN"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a-IN"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a-IN"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4/17/2016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a-IN" sz="5300" dirty="0" smtClean="0"/>
              <a:t>Typhlological Museum</a:t>
            </a:r>
            <a:endParaRPr lang="en-US" sz="5300" dirty="0"/>
          </a:p>
        </p:txBody>
      </p:sp>
      <p:sp>
        <p:nvSpPr>
          <p:cNvPr id="3" name="Subtitle 2"/>
          <p:cNvSpPr>
            <a:spLocks noGrp="1"/>
          </p:cNvSpPr>
          <p:nvPr>
            <p:ph type="subTitle" idx="1"/>
          </p:nvPr>
        </p:nvSpPr>
        <p:spPr/>
        <p:txBody>
          <a:bodyPr/>
          <a:lstStyle/>
          <a:p>
            <a:r>
              <a:rPr lang="ta-IN" dirty="0" smtClean="0"/>
              <a:t>Zagreb, Croatia</a:t>
            </a:r>
            <a:endParaRPr lang="en-US" dirty="0"/>
          </a:p>
        </p:txBody>
      </p:sp>
    </p:spTree>
    <p:extLst>
      <p:ext uri="{BB962C8B-B14F-4D97-AF65-F5344CB8AC3E}">
        <p14:creationId xmlns:p14="http://schemas.microsoft.com/office/powerpoint/2010/main" val="35385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83200"/>
            <a:ext cx="6781800" cy="889000"/>
          </a:xfrm>
        </p:spPr>
        <p:txBody>
          <a:bodyPr>
            <a:normAutofit/>
          </a:bodyPr>
          <a:lstStyle/>
          <a:p>
            <a:r>
              <a:rPr lang="ta-IN" sz="1800" dirty="0"/>
              <a:t>The Živa Award 2015, May, Saint Petersburg</a:t>
            </a:r>
            <a:endParaRPr lang="en-US" sz="1800" dirty="0"/>
          </a:p>
        </p:txBody>
      </p:sp>
      <p:sp>
        <p:nvSpPr>
          <p:cNvPr id="5" name="TekstniOkvir 4"/>
          <p:cNvSpPr txBox="1"/>
          <p:nvPr/>
        </p:nvSpPr>
        <p:spPr>
          <a:xfrm>
            <a:off x="0" y="1487055"/>
            <a:ext cx="9143999" cy="1446550"/>
          </a:xfrm>
          <a:prstGeom prst="rect">
            <a:avLst/>
          </a:prstGeom>
          <a:noFill/>
        </p:spPr>
        <p:txBody>
          <a:bodyPr wrap="square" rtlCol="0">
            <a:spAutoFit/>
          </a:bodyPr>
          <a:lstStyle/>
          <a:p>
            <a:pPr algn="ctr"/>
            <a:r>
              <a:rPr lang="hr-HR" sz="8800" b="1" dirty="0" err="1" smtClean="0">
                <a:solidFill>
                  <a:schemeClr val="accent6"/>
                </a:solidFill>
              </a:rPr>
              <a:t>Why</a:t>
            </a:r>
            <a:r>
              <a:rPr lang="hr-HR" sz="8800" b="1" dirty="0" smtClean="0">
                <a:solidFill>
                  <a:schemeClr val="accent6"/>
                </a:solidFill>
              </a:rPr>
              <a:t> us?</a:t>
            </a:r>
            <a:endParaRPr lang="hr-HR" sz="8800" b="1" dirty="0">
              <a:solidFill>
                <a:schemeClr val="accent6"/>
              </a:solidFill>
            </a:endParaRPr>
          </a:p>
        </p:txBody>
      </p:sp>
      <p:pic>
        <p:nvPicPr>
          <p:cNvPr id="6" name="Slika 5" descr="tm logo ENGL.jpg"/>
          <p:cNvPicPr>
            <a:picLocks noChangeAspect="1"/>
          </p:cNvPicPr>
          <p:nvPr/>
        </p:nvPicPr>
        <p:blipFill>
          <a:blip r:embed="rId3" cstate="print"/>
          <a:stretch>
            <a:fillRect/>
          </a:stretch>
        </p:blipFill>
        <p:spPr>
          <a:xfrm>
            <a:off x="4952908" y="3555353"/>
            <a:ext cx="2877312" cy="1853184"/>
          </a:xfrm>
          <a:prstGeom prst="rect">
            <a:avLst/>
          </a:prstGeom>
        </p:spPr>
      </p:pic>
    </p:spTree>
    <p:extLst>
      <p:ext uri="{BB962C8B-B14F-4D97-AF65-F5344CB8AC3E}">
        <p14:creationId xmlns:p14="http://schemas.microsoft.com/office/powerpoint/2010/main" val="36176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3000" fill="hold"/>
                                        <p:tgtEl>
                                          <p:spTgt spid="6"/>
                                        </p:tgtEl>
                                        <p:attrNameLst>
                                          <p:attrName>ppt_w</p:attrName>
                                        </p:attrNameLst>
                                      </p:cBhvr>
                                      <p:tavLst>
                                        <p:tav tm="0">
                                          <p:val>
                                            <p:fltVal val="0"/>
                                          </p:val>
                                        </p:tav>
                                        <p:tav tm="100000">
                                          <p:val>
                                            <p:strVal val="#ppt_w"/>
                                          </p:val>
                                        </p:tav>
                                      </p:tavLst>
                                    </p:anim>
                                    <p:anim calcmode="lin" valueType="num">
                                      <p:cBhvr>
                                        <p:cTn id="10" dur="3000" fill="hold"/>
                                        <p:tgtEl>
                                          <p:spTgt spid="6"/>
                                        </p:tgtEl>
                                        <p:attrNameLst>
                                          <p:attrName>ppt_h</p:attrName>
                                        </p:attrNameLst>
                                      </p:cBhvr>
                                      <p:tavLst>
                                        <p:tav tm="0">
                                          <p:val>
                                            <p:fltVal val="0"/>
                                          </p:val>
                                        </p:tav>
                                        <p:tav tm="100000">
                                          <p:val>
                                            <p:strVal val="#ppt_h"/>
                                          </p:val>
                                        </p:tav>
                                      </p:tavLst>
                                    </p:anim>
                                    <p:animEffect transition="in" filter="fade">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5" name="TekstniOkvir 4"/>
          <p:cNvSpPr txBox="1"/>
          <p:nvPr/>
        </p:nvSpPr>
        <p:spPr>
          <a:xfrm>
            <a:off x="762000" y="526211"/>
            <a:ext cx="7543800" cy="584775"/>
          </a:xfrm>
          <a:prstGeom prst="rect">
            <a:avLst/>
          </a:prstGeom>
          <a:noFill/>
        </p:spPr>
        <p:txBody>
          <a:bodyPr wrap="square" rtlCol="0">
            <a:spAutoFit/>
          </a:bodyPr>
          <a:lstStyle/>
          <a:p>
            <a:r>
              <a:rPr lang="hr-HR" sz="3200" b="1" dirty="0" err="1" smtClean="0"/>
              <a:t>Because</a:t>
            </a:r>
            <a:r>
              <a:rPr lang="hr-HR" sz="3200" b="1" dirty="0" smtClean="0"/>
              <a:t> </a:t>
            </a:r>
            <a:r>
              <a:rPr lang="hr-HR" sz="3200" b="1" dirty="0" err="1" smtClean="0"/>
              <a:t>..</a:t>
            </a:r>
            <a:r>
              <a:rPr lang="hr-HR" sz="3200" b="1" dirty="0" smtClean="0"/>
              <a:t>. of the future</a:t>
            </a:r>
            <a:endParaRPr lang="hr-HR" sz="3200" dirty="0"/>
          </a:p>
        </p:txBody>
      </p:sp>
      <p:pic>
        <p:nvPicPr>
          <p:cNvPr id="6" name="Picture 7" descr="Slide26.jpg"/>
          <p:cNvPicPr>
            <a:picLocks noChangeAspect="1"/>
          </p:cNvPicPr>
          <p:nvPr/>
        </p:nvPicPr>
        <p:blipFill>
          <a:blip r:embed="rId3" cstate="print"/>
          <a:srcRect/>
          <a:stretch>
            <a:fillRect/>
          </a:stretch>
        </p:blipFill>
        <p:spPr bwMode="auto">
          <a:xfrm>
            <a:off x="1120437" y="1237251"/>
            <a:ext cx="6819286" cy="4512255"/>
          </a:xfrm>
          <a:prstGeom prst="rect">
            <a:avLst/>
          </a:prstGeom>
          <a:noFill/>
          <a:ln w="9525">
            <a:noFill/>
            <a:miter lim="800000"/>
            <a:headEnd/>
            <a:tailEnd/>
          </a:ln>
        </p:spPr>
      </p:pic>
    </p:spTree>
    <p:extLst>
      <p:ext uri="{BB962C8B-B14F-4D97-AF65-F5344CB8AC3E}">
        <p14:creationId xmlns:p14="http://schemas.microsoft.com/office/powerpoint/2010/main" val="36176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500"/>
                            </p:stCondLst>
                            <p:childTnLst>
                              <p:par>
                                <p:cTn id="10" presetID="10" presetClass="entr" presetSubtype="0" fill="hold" nodeType="afterEffect">
                                  <p:stCondLst>
                                    <p:cond delay="5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5" name="TekstniOkvir 4"/>
          <p:cNvSpPr txBox="1"/>
          <p:nvPr/>
        </p:nvSpPr>
        <p:spPr>
          <a:xfrm>
            <a:off x="762000" y="560717"/>
            <a:ext cx="7543800" cy="584775"/>
          </a:xfrm>
          <a:prstGeom prst="rect">
            <a:avLst/>
          </a:prstGeom>
          <a:noFill/>
        </p:spPr>
        <p:txBody>
          <a:bodyPr wrap="square" rtlCol="0">
            <a:spAutoFit/>
          </a:bodyPr>
          <a:lstStyle/>
          <a:p>
            <a:r>
              <a:rPr lang="hr-HR" sz="3200" b="1" dirty="0" err="1" smtClean="0"/>
              <a:t>Because</a:t>
            </a:r>
            <a:r>
              <a:rPr lang="hr-HR" sz="3200" b="1" dirty="0" smtClean="0"/>
              <a:t> </a:t>
            </a:r>
            <a:r>
              <a:rPr lang="hr-HR" sz="3200" b="1" dirty="0" err="1" smtClean="0"/>
              <a:t>..</a:t>
            </a:r>
            <a:r>
              <a:rPr lang="hr-HR" sz="3200" b="1" dirty="0" smtClean="0"/>
              <a:t>. we care</a:t>
            </a:r>
            <a:endParaRPr lang="hr-HR" sz="2400" dirty="0"/>
          </a:p>
        </p:txBody>
      </p:sp>
      <p:pic>
        <p:nvPicPr>
          <p:cNvPr id="7" name="Picture 6" descr="Slide27.JPG"/>
          <p:cNvPicPr>
            <a:picLocks noChangeAspect="1"/>
          </p:cNvPicPr>
          <p:nvPr/>
        </p:nvPicPr>
        <p:blipFill>
          <a:blip r:embed="rId3" cstate="print"/>
          <a:srcRect/>
          <a:stretch>
            <a:fillRect/>
          </a:stretch>
        </p:blipFill>
        <p:spPr bwMode="auto">
          <a:xfrm>
            <a:off x="1029419" y="1145492"/>
            <a:ext cx="6984521" cy="4594656"/>
          </a:xfrm>
          <a:prstGeom prst="rect">
            <a:avLst/>
          </a:prstGeom>
          <a:noFill/>
          <a:ln w="9525">
            <a:noFill/>
            <a:miter lim="800000"/>
            <a:headEnd/>
            <a:tailEnd/>
          </a:ln>
        </p:spPr>
      </p:pic>
    </p:spTree>
    <p:extLst>
      <p:ext uri="{BB962C8B-B14F-4D97-AF65-F5344CB8AC3E}">
        <p14:creationId xmlns:p14="http://schemas.microsoft.com/office/powerpoint/2010/main" val="361761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60570"/>
            <a:ext cx="6781800" cy="511629"/>
          </a:xfrm>
        </p:spPr>
        <p:txBody>
          <a:bodyPr>
            <a:normAutofit/>
          </a:bodyPr>
          <a:lstStyle/>
          <a:p>
            <a:r>
              <a:rPr lang="ta-IN" sz="1800" dirty="0"/>
              <a:t>The Živa Award 2015, May, Saint Petersburg</a:t>
            </a:r>
            <a:endParaRPr lang="en-US" sz="1800" dirty="0"/>
          </a:p>
        </p:txBody>
      </p:sp>
      <p:sp>
        <p:nvSpPr>
          <p:cNvPr id="4" name="TekstniOkvir 3"/>
          <p:cNvSpPr txBox="1"/>
          <p:nvPr/>
        </p:nvSpPr>
        <p:spPr>
          <a:xfrm>
            <a:off x="489858" y="2380891"/>
            <a:ext cx="8479972" cy="2400657"/>
          </a:xfrm>
          <a:prstGeom prst="rect">
            <a:avLst/>
          </a:prstGeom>
          <a:noFill/>
        </p:spPr>
        <p:txBody>
          <a:bodyPr wrap="square" rtlCol="0">
            <a:spAutoFit/>
          </a:bodyPr>
          <a:lstStyle/>
          <a:p>
            <a:pPr>
              <a:spcAft>
                <a:spcPts val="1200"/>
              </a:spcAft>
              <a:buClr>
                <a:schemeClr val="accent6"/>
              </a:buClr>
              <a:buFont typeface="Arial" pitchFamily="34" charset="0"/>
              <a:buChar char="•"/>
            </a:pPr>
            <a:r>
              <a:rPr lang="hr-HR" sz="2400" dirty="0" smtClean="0"/>
              <a:t> </a:t>
            </a:r>
            <a:r>
              <a:rPr lang="en-GB" sz="2400" dirty="0" smtClean="0"/>
              <a:t>The only </a:t>
            </a:r>
            <a:r>
              <a:rPr lang="en-GB" sz="2400" b="1" dirty="0" smtClean="0">
                <a:solidFill>
                  <a:schemeClr val="accent6"/>
                </a:solidFill>
              </a:rPr>
              <a:t>state museum</a:t>
            </a:r>
            <a:r>
              <a:rPr lang="en-GB" sz="2400" dirty="0" smtClean="0">
                <a:solidFill>
                  <a:schemeClr val="accent6"/>
                </a:solidFill>
              </a:rPr>
              <a:t> </a:t>
            </a:r>
            <a:r>
              <a:rPr lang="en-GB" sz="2400" dirty="0" smtClean="0"/>
              <a:t>in the world dealing with persons with disabilities</a:t>
            </a:r>
            <a:endParaRPr lang="hr-HR" sz="2400" spc="-100" dirty="0" smtClean="0"/>
          </a:p>
          <a:p>
            <a:pPr>
              <a:spcAft>
                <a:spcPts val="1200"/>
              </a:spcAft>
              <a:buClr>
                <a:schemeClr val="accent6"/>
              </a:buClr>
              <a:buFont typeface="Arial" pitchFamily="34" charset="0"/>
              <a:buChar char="•"/>
            </a:pPr>
            <a:r>
              <a:rPr lang="hr-HR" sz="2400" dirty="0" smtClean="0"/>
              <a:t> </a:t>
            </a:r>
            <a:r>
              <a:rPr lang="en-GB" sz="2400" dirty="0" smtClean="0"/>
              <a:t>Semi-open </a:t>
            </a:r>
            <a:r>
              <a:rPr lang="hr-HR" sz="2400" dirty="0" smtClean="0"/>
              <a:t>museum collections storage</a:t>
            </a:r>
          </a:p>
          <a:p>
            <a:pPr>
              <a:spcAft>
                <a:spcPts val="1200"/>
              </a:spcAft>
              <a:buClr>
                <a:schemeClr val="accent6"/>
              </a:buClr>
              <a:buFont typeface="Arial" pitchFamily="34" charset="0"/>
              <a:buChar char="•"/>
            </a:pPr>
            <a:r>
              <a:rPr lang="hr-HR" sz="2400" dirty="0" smtClean="0"/>
              <a:t> Highly professional staff: Experts - special educators</a:t>
            </a:r>
          </a:p>
          <a:p>
            <a:endParaRPr lang="hr-HR" sz="2400" dirty="0"/>
          </a:p>
        </p:txBody>
      </p:sp>
      <p:sp>
        <p:nvSpPr>
          <p:cNvPr id="5" name="TextBox 4"/>
          <p:cNvSpPr txBox="1"/>
          <p:nvPr/>
        </p:nvSpPr>
        <p:spPr>
          <a:xfrm>
            <a:off x="762000" y="570254"/>
            <a:ext cx="6208143" cy="584775"/>
          </a:xfrm>
          <a:prstGeom prst="rect">
            <a:avLst/>
          </a:prstGeom>
          <a:noFill/>
        </p:spPr>
        <p:txBody>
          <a:bodyPr wrap="square" rtlCol="0">
            <a:spAutoFit/>
          </a:bodyPr>
          <a:lstStyle/>
          <a:p>
            <a:r>
              <a:rPr lang="hr-HR" sz="3200" b="1" dirty="0" err="1" smtClean="0"/>
              <a:t>Because</a:t>
            </a:r>
            <a:r>
              <a:rPr lang="hr-HR" sz="3200" b="1" dirty="0" smtClean="0"/>
              <a:t> </a:t>
            </a:r>
            <a:r>
              <a:rPr lang="hr-HR" sz="3200" b="1" dirty="0" err="1" smtClean="0"/>
              <a:t>..</a:t>
            </a:r>
            <a:r>
              <a:rPr lang="hr-HR" sz="3200" b="1" dirty="0" smtClean="0"/>
              <a:t>. we are unique</a:t>
            </a:r>
          </a:p>
        </p:txBody>
      </p:sp>
    </p:spTree>
    <p:extLst>
      <p:ext uri="{BB962C8B-B14F-4D97-AF65-F5344CB8AC3E}">
        <p14:creationId xmlns:p14="http://schemas.microsoft.com/office/powerpoint/2010/main" val="20856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3500"/>
                            </p:stCondLst>
                            <p:childTnLst>
                              <p:par>
                                <p:cTn id="14" presetID="10"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60570"/>
            <a:ext cx="6781800" cy="511629"/>
          </a:xfrm>
        </p:spPr>
        <p:txBody>
          <a:bodyPr>
            <a:normAutofit/>
          </a:bodyPr>
          <a:lstStyle/>
          <a:p>
            <a:r>
              <a:rPr lang="ta-IN" sz="1800" dirty="0"/>
              <a:t>The Živa Award 2015, May, Saint Petersburg</a:t>
            </a:r>
            <a:endParaRPr lang="en-US" sz="1800" dirty="0"/>
          </a:p>
        </p:txBody>
      </p:sp>
      <p:sp>
        <p:nvSpPr>
          <p:cNvPr id="4" name="TekstniOkvir 3"/>
          <p:cNvSpPr txBox="1"/>
          <p:nvPr/>
        </p:nvSpPr>
        <p:spPr>
          <a:xfrm>
            <a:off x="489858" y="2182483"/>
            <a:ext cx="8479972" cy="2400657"/>
          </a:xfrm>
          <a:prstGeom prst="rect">
            <a:avLst/>
          </a:prstGeom>
          <a:noFill/>
        </p:spPr>
        <p:txBody>
          <a:bodyPr wrap="square" rtlCol="0">
            <a:spAutoFit/>
          </a:bodyPr>
          <a:lstStyle/>
          <a:p>
            <a:pPr lvl="0">
              <a:spcAft>
                <a:spcPts val="1200"/>
              </a:spcAft>
              <a:buClr>
                <a:schemeClr val="accent6"/>
              </a:buClr>
              <a:buFont typeface="Arial" pitchFamily="34" charset="0"/>
              <a:buChar char="•"/>
            </a:pPr>
            <a:r>
              <a:rPr lang="hr-HR" sz="2400" dirty="0" smtClean="0"/>
              <a:t> </a:t>
            </a:r>
            <a:r>
              <a:rPr lang="en-GB" sz="2400" spc="-50" dirty="0" smtClean="0"/>
              <a:t>The point of reference for the disability issues for heritage institutions</a:t>
            </a:r>
            <a:endParaRPr lang="hr-HR" sz="2400" spc="-50" dirty="0" smtClean="0"/>
          </a:p>
          <a:p>
            <a:pPr>
              <a:spcAft>
                <a:spcPts val="1200"/>
              </a:spcAft>
              <a:buClr>
                <a:schemeClr val="accent6"/>
              </a:buClr>
              <a:buFont typeface="Arial" pitchFamily="34" charset="0"/>
              <a:buChar char="•"/>
            </a:pPr>
            <a:r>
              <a:rPr lang="hr-HR" sz="2400" dirty="0" smtClean="0"/>
              <a:t> </a:t>
            </a:r>
            <a:r>
              <a:rPr lang="en-GB" sz="2400" dirty="0" smtClean="0"/>
              <a:t>Adaptation</a:t>
            </a:r>
            <a:endParaRPr lang="hr-HR" sz="2400" dirty="0" smtClean="0"/>
          </a:p>
          <a:p>
            <a:pPr>
              <a:spcAft>
                <a:spcPts val="1200"/>
              </a:spcAft>
              <a:buClr>
                <a:schemeClr val="accent6"/>
              </a:buClr>
              <a:buFont typeface="Arial" pitchFamily="34" charset="0"/>
              <a:buChar char="•"/>
            </a:pPr>
            <a:r>
              <a:rPr lang="hr-HR" sz="2400" dirty="0" smtClean="0"/>
              <a:t> </a:t>
            </a:r>
            <a:r>
              <a:rPr lang="en-GB" sz="2400" dirty="0" smtClean="0"/>
              <a:t>Modern interactive permanent exhibition</a:t>
            </a:r>
            <a:endParaRPr lang="hr-HR" sz="2400" dirty="0" smtClean="0"/>
          </a:p>
          <a:p>
            <a:pPr>
              <a:spcAft>
                <a:spcPts val="1200"/>
              </a:spcAft>
              <a:buClr>
                <a:schemeClr val="accent6"/>
              </a:buClr>
              <a:buFont typeface="Arial" pitchFamily="34" charset="0"/>
              <a:buChar char="•"/>
            </a:pPr>
            <a:r>
              <a:rPr lang="hr-HR" sz="2400" dirty="0" smtClean="0">
                <a:ea typeface="Times New Roman" pitchFamily="18" charset="0"/>
                <a:cs typeface="Arial"/>
              </a:rPr>
              <a:t> </a:t>
            </a:r>
            <a:r>
              <a:rPr lang="ta-IN" sz="2400" spc="-50" dirty="0" smtClean="0"/>
              <a:t>We are engaged in two scientific fields: museology and educational rehabilitation</a:t>
            </a:r>
            <a:endParaRPr lang="hr-HR" sz="2400" spc="-50" dirty="0"/>
          </a:p>
        </p:txBody>
      </p:sp>
      <p:sp>
        <p:nvSpPr>
          <p:cNvPr id="5" name="TextBox 4"/>
          <p:cNvSpPr txBox="1"/>
          <p:nvPr/>
        </p:nvSpPr>
        <p:spPr>
          <a:xfrm>
            <a:off x="762000" y="596133"/>
            <a:ext cx="5285117" cy="584775"/>
          </a:xfrm>
          <a:prstGeom prst="rect">
            <a:avLst/>
          </a:prstGeom>
          <a:noFill/>
        </p:spPr>
        <p:txBody>
          <a:bodyPr wrap="square" rtlCol="0">
            <a:spAutoFit/>
          </a:bodyPr>
          <a:lstStyle/>
          <a:p>
            <a:r>
              <a:rPr lang="hr-HR" sz="3200" b="1" dirty="0" err="1" smtClean="0"/>
              <a:t>Because</a:t>
            </a:r>
            <a:r>
              <a:rPr lang="hr-HR" sz="3200" b="1" dirty="0" smtClean="0"/>
              <a:t> </a:t>
            </a:r>
            <a:r>
              <a:rPr lang="hr-HR" sz="3200" b="1" dirty="0" err="1" smtClean="0"/>
              <a:t>..</a:t>
            </a:r>
            <a:r>
              <a:rPr lang="hr-HR" sz="3200" b="1" dirty="0" smtClean="0"/>
              <a:t>. we are specific</a:t>
            </a:r>
          </a:p>
        </p:txBody>
      </p:sp>
    </p:spTree>
    <p:extLst>
      <p:ext uri="{BB962C8B-B14F-4D97-AF65-F5344CB8AC3E}">
        <p14:creationId xmlns:p14="http://schemas.microsoft.com/office/powerpoint/2010/main" val="20856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5000"/>
                            </p:stCondLst>
                            <p:childTnLst>
                              <p:par>
                                <p:cTn id="17" presetID="10"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60570"/>
            <a:ext cx="6781800" cy="511629"/>
          </a:xfrm>
        </p:spPr>
        <p:txBody>
          <a:bodyPr>
            <a:normAutofit/>
          </a:bodyPr>
          <a:lstStyle/>
          <a:p>
            <a:r>
              <a:rPr lang="ta-IN" sz="1800" dirty="0"/>
              <a:t>The Živa Award 2015, May, Saint Petersburg</a:t>
            </a:r>
            <a:endParaRPr lang="en-US" sz="1800" dirty="0"/>
          </a:p>
        </p:txBody>
      </p:sp>
      <p:sp>
        <p:nvSpPr>
          <p:cNvPr id="4" name="TekstniOkvir 3"/>
          <p:cNvSpPr txBox="1"/>
          <p:nvPr/>
        </p:nvSpPr>
        <p:spPr>
          <a:xfrm>
            <a:off x="489858" y="2225615"/>
            <a:ext cx="8479972" cy="2246769"/>
          </a:xfrm>
          <a:prstGeom prst="rect">
            <a:avLst/>
          </a:prstGeom>
          <a:noFill/>
        </p:spPr>
        <p:txBody>
          <a:bodyPr wrap="square" rtlCol="0">
            <a:spAutoFit/>
          </a:bodyPr>
          <a:lstStyle/>
          <a:p>
            <a:pPr>
              <a:spcAft>
                <a:spcPts val="1200"/>
              </a:spcAft>
              <a:buClr>
                <a:schemeClr val="accent6"/>
              </a:buClr>
              <a:buFont typeface="Arial" pitchFamily="34" charset="0"/>
              <a:buChar char="•"/>
            </a:pPr>
            <a:r>
              <a:rPr lang="hr-HR" sz="2400" dirty="0" smtClean="0"/>
              <a:t> </a:t>
            </a:r>
            <a:r>
              <a:rPr lang="en-GB" sz="2400" dirty="0" smtClean="0"/>
              <a:t>The place where the possibility of the dialogue between social community and persons with disabilities is offered</a:t>
            </a:r>
            <a:endParaRPr lang="hr-HR" sz="2400" dirty="0" smtClean="0">
              <a:cs typeface="Arial" pitchFamily="34" charset="0"/>
            </a:endParaRPr>
          </a:p>
          <a:p>
            <a:pPr>
              <a:spcAft>
                <a:spcPts val="600"/>
              </a:spcAft>
              <a:buClr>
                <a:schemeClr val="accent6"/>
              </a:buClr>
              <a:buFont typeface="Arial" pitchFamily="34" charset="0"/>
              <a:buChar char="•"/>
            </a:pPr>
            <a:r>
              <a:rPr lang="hr-HR" sz="2400" dirty="0" smtClean="0"/>
              <a:t> </a:t>
            </a:r>
            <a:r>
              <a:rPr lang="en-GB" sz="2400" spc="-30" dirty="0" smtClean="0"/>
              <a:t>We introduce and inform “healthy people“ about those who are not</a:t>
            </a:r>
            <a:endParaRPr lang="hr-HR" sz="2400" spc="-30" dirty="0" smtClean="0"/>
          </a:p>
          <a:p>
            <a:pPr>
              <a:spcAft>
                <a:spcPts val="600"/>
              </a:spcAft>
              <a:buClr>
                <a:schemeClr val="accent6"/>
              </a:buClr>
            </a:pPr>
            <a:endParaRPr lang="hr-HR" sz="2400" dirty="0" smtClean="0"/>
          </a:p>
          <a:p>
            <a:endParaRPr lang="hr-HR" sz="2400" dirty="0"/>
          </a:p>
        </p:txBody>
      </p:sp>
      <p:sp>
        <p:nvSpPr>
          <p:cNvPr id="5" name="TextBox 4"/>
          <p:cNvSpPr txBox="1"/>
          <p:nvPr/>
        </p:nvSpPr>
        <p:spPr>
          <a:xfrm>
            <a:off x="762000" y="603849"/>
            <a:ext cx="6061494" cy="584775"/>
          </a:xfrm>
          <a:prstGeom prst="rect">
            <a:avLst/>
          </a:prstGeom>
          <a:noFill/>
        </p:spPr>
        <p:txBody>
          <a:bodyPr wrap="square" rtlCol="0">
            <a:spAutoFit/>
          </a:bodyPr>
          <a:lstStyle/>
          <a:p>
            <a:r>
              <a:rPr lang="hr-HR" sz="3200" b="1" dirty="0" err="1" smtClean="0"/>
              <a:t>Because</a:t>
            </a:r>
            <a:r>
              <a:rPr lang="hr-HR" sz="3200" b="1" dirty="0" smtClean="0"/>
              <a:t> </a:t>
            </a:r>
            <a:r>
              <a:rPr lang="hr-HR" sz="3200" b="1" dirty="0" err="1" smtClean="0"/>
              <a:t>..</a:t>
            </a:r>
            <a:r>
              <a:rPr lang="hr-HR" sz="3200" b="1" dirty="0" smtClean="0"/>
              <a:t>. of our awareness</a:t>
            </a:r>
          </a:p>
        </p:txBody>
      </p:sp>
    </p:spTree>
    <p:extLst>
      <p:ext uri="{BB962C8B-B14F-4D97-AF65-F5344CB8AC3E}">
        <p14:creationId xmlns:p14="http://schemas.microsoft.com/office/powerpoint/2010/main" val="20856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3" name="Content Placeholder 2"/>
          <p:cNvSpPr>
            <a:spLocks noGrp="1"/>
          </p:cNvSpPr>
          <p:nvPr>
            <p:ph idx="1"/>
          </p:nvPr>
        </p:nvSpPr>
        <p:spPr>
          <a:xfrm>
            <a:off x="330860" y="1259457"/>
            <a:ext cx="7974940" cy="646982"/>
          </a:xfrm>
        </p:spPr>
        <p:txBody>
          <a:bodyPr>
            <a:normAutofit/>
          </a:bodyPr>
          <a:lstStyle/>
          <a:p>
            <a:pPr lvl="0"/>
            <a:r>
              <a:rPr lang="en-GB" dirty="0" smtClean="0"/>
              <a:t>Teamwork and good human relations</a:t>
            </a:r>
            <a:endParaRPr lang="en-US" dirty="0"/>
          </a:p>
        </p:txBody>
      </p:sp>
      <p:pic>
        <p:nvPicPr>
          <p:cNvPr id="4" name="Picture 2" descr="C:\Documents and Settings\Zeljka.RAVNATELJICA\Desktop\1496619_400935280037404_1924324509_n[1].jpg"/>
          <p:cNvPicPr>
            <a:picLocks noChangeAspect="1" noChangeArrowheads="1"/>
          </p:cNvPicPr>
          <p:nvPr/>
        </p:nvPicPr>
        <p:blipFill>
          <a:blip r:embed="rId3" cstate="print"/>
          <a:srcRect/>
          <a:stretch>
            <a:fillRect/>
          </a:stretch>
        </p:blipFill>
        <p:spPr bwMode="auto">
          <a:xfrm>
            <a:off x="1847584" y="2078967"/>
            <a:ext cx="5396631" cy="3603376"/>
          </a:xfrm>
          <a:prstGeom prst="rect">
            <a:avLst/>
          </a:prstGeom>
          <a:noFill/>
        </p:spPr>
      </p:pic>
      <p:sp>
        <p:nvSpPr>
          <p:cNvPr id="5" name="TextBox 4"/>
          <p:cNvSpPr txBox="1"/>
          <p:nvPr/>
        </p:nvSpPr>
        <p:spPr>
          <a:xfrm>
            <a:off x="762000" y="603849"/>
            <a:ext cx="5043577" cy="634020"/>
          </a:xfrm>
          <a:prstGeom prst="rect">
            <a:avLst/>
          </a:prstGeom>
          <a:noFill/>
        </p:spPr>
        <p:txBody>
          <a:bodyPr wrap="square" rtlCol="0">
            <a:spAutoFit/>
          </a:bodyPr>
          <a:lstStyle/>
          <a:p>
            <a:pPr lvl="0">
              <a:lnSpc>
                <a:spcPct val="110000"/>
              </a:lnSpc>
            </a:pPr>
            <a:r>
              <a:rPr lang="hr-HR" sz="3200" b="1" dirty="0" err="1" smtClean="0"/>
              <a:t>Because</a:t>
            </a:r>
            <a:r>
              <a:rPr lang="hr-HR" sz="3200" b="1" dirty="0" smtClean="0"/>
              <a:t> </a:t>
            </a:r>
            <a:r>
              <a:rPr lang="hr-HR" sz="3200" b="1" dirty="0" err="1" smtClean="0"/>
              <a:t>..</a:t>
            </a:r>
            <a:r>
              <a:rPr lang="hr-HR" sz="3200" b="1" dirty="0" smtClean="0"/>
              <a:t>. of our strenghts</a:t>
            </a:r>
          </a:p>
        </p:txBody>
      </p:sp>
    </p:spTree>
    <p:extLst>
      <p:ext uri="{BB962C8B-B14F-4D97-AF65-F5344CB8AC3E}">
        <p14:creationId xmlns:p14="http://schemas.microsoft.com/office/powerpoint/2010/main" val="20856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5660570"/>
            <a:ext cx="6781800" cy="511629"/>
          </a:xfrm>
        </p:spPr>
        <p:txBody>
          <a:bodyPr>
            <a:normAutofit/>
          </a:bodyPr>
          <a:lstStyle/>
          <a:p>
            <a:r>
              <a:rPr lang="ta-IN" sz="1800" dirty="0"/>
              <a:t>The Živa Award 2015, May, Saint Petersburg</a:t>
            </a:r>
            <a:endParaRPr lang="en-US" sz="1800" dirty="0"/>
          </a:p>
        </p:txBody>
      </p:sp>
      <p:sp>
        <p:nvSpPr>
          <p:cNvPr id="5" name="TekstniOkvir 4"/>
          <p:cNvSpPr txBox="1"/>
          <p:nvPr/>
        </p:nvSpPr>
        <p:spPr>
          <a:xfrm>
            <a:off x="762000" y="2906486"/>
            <a:ext cx="7511143" cy="646331"/>
          </a:xfrm>
          <a:prstGeom prst="rect">
            <a:avLst/>
          </a:prstGeom>
          <a:noFill/>
        </p:spPr>
        <p:txBody>
          <a:bodyPr wrap="square" rtlCol="0">
            <a:spAutoFit/>
          </a:bodyPr>
          <a:lstStyle/>
          <a:p>
            <a:pPr algn="ctr"/>
            <a:r>
              <a:rPr lang="hr-HR" sz="3600" b="1" dirty="0" err="1" smtClean="0"/>
              <a:t>Because</a:t>
            </a:r>
            <a:r>
              <a:rPr lang="hr-HR" sz="3600" b="1" dirty="0" smtClean="0"/>
              <a:t> </a:t>
            </a:r>
            <a:r>
              <a:rPr lang="hr-HR" sz="3600" b="1" dirty="0" err="1" smtClean="0"/>
              <a:t>of</a:t>
            </a:r>
            <a:r>
              <a:rPr lang="hr-HR" sz="3600" b="1" dirty="0" smtClean="0"/>
              <a:t> </a:t>
            </a:r>
            <a:r>
              <a:rPr lang="hr-HR" sz="3600" b="1" dirty="0" err="1" smtClean="0"/>
              <a:t>our</a:t>
            </a:r>
            <a:r>
              <a:rPr lang="hr-HR" sz="3600" b="1" dirty="0" smtClean="0"/>
              <a:t> </a:t>
            </a:r>
            <a:r>
              <a:rPr lang="hr-HR" sz="3600" b="1" dirty="0" err="1" smtClean="0"/>
              <a:t>spirit</a:t>
            </a:r>
            <a:r>
              <a:rPr lang="hr-HR" sz="3600" b="1" dirty="0" smtClean="0"/>
              <a:t> </a:t>
            </a:r>
            <a:r>
              <a:rPr lang="hr-HR" sz="3600" b="1" dirty="0" err="1" smtClean="0"/>
              <a:t>..</a:t>
            </a:r>
            <a:r>
              <a:rPr lang="hr-HR" sz="3600" b="1" dirty="0" smtClean="0"/>
              <a:t>.</a:t>
            </a:r>
            <a:endParaRPr lang="hr-HR" sz="3600" b="1" dirty="0"/>
          </a:p>
        </p:txBody>
      </p:sp>
    </p:spTree>
  </p:cSld>
  <p:clrMapOvr>
    <a:masterClrMapping/>
  </p:clrMapOvr>
  <p:transition advClick="0" advTm="8000">
    <p:sndAc>
      <p:stSnd>
        <p:snd r:embed="rId3" name="Bright sid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3" name="Content Placeholder 2"/>
          <p:cNvSpPr>
            <a:spLocks noGrp="1"/>
          </p:cNvSpPr>
          <p:nvPr>
            <p:ph idx="1"/>
          </p:nvPr>
        </p:nvSpPr>
        <p:spPr>
          <a:xfrm>
            <a:off x="0" y="2424022"/>
            <a:ext cx="9144000" cy="1259457"/>
          </a:xfrm>
        </p:spPr>
        <p:txBody>
          <a:bodyPr>
            <a:noAutofit/>
          </a:bodyPr>
          <a:lstStyle/>
          <a:p>
            <a:pPr lvl="0" algn="ctr" eaLnBrk="0" hangingPunct="0">
              <a:spcBef>
                <a:spcPts val="0"/>
              </a:spcBef>
              <a:buNone/>
            </a:pPr>
            <a:r>
              <a:rPr lang="ta-IN" sz="8000" b="1" i="1" dirty="0" smtClean="0">
                <a:solidFill>
                  <a:schemeClr val="accent6"/>
                </a:solidFill>
                <a:ea typeface="Times New Roman" pitchFamily="18" charset="0"/>
                <a:cs typeface="Arial" pitchFamily="34" charset="0"/>
              </a:rPr>
              <a:t>Mu</a:t>
            </a:r>
            <a:r>
              <a:rPr lang="hr-HR" sz="8000" b="1" i="1" dirty="0" smtClean="0">
                <a:solidFill>
                  <a:schemeClr val="accent6"/>
                </a:solidFill>
                <a:ea typeface="Times New Roman" pitchFamily="18" charset="0"/>
                <a:cs typeface="Arial" pitchFamily="34" charset="0"/>
              </a:rPr>
              <a:t>seum for all</a:t>
            </a:r>
          </a:p>
        </p:txBody>
      </p:sp>
      <p:sp>
        <p:nvSpPr>
          <p:cNvPr id="4" name="TextBox 3"/>
          <p:cNvSpPr txBox="1"/>
          <p:nvPr/>
        </p:nvSpPr>
        <p:spPr>
          <a:xfrm>
            <a:off x="762000" y="715992"/>
            <a:ext cx="5906219" cy="584775"/>
          </a:xfrm>
          <a:prstGeom prst="rect">
            <a:avLst/>
          </a:prstGeom>
          <a:noFill/>
        </p:spPr>
        <p:txBody>
          <a:bodyPr wrap="square" rtlCol="0">
            <a:spAutoFit/>
          </a:bodyPr>
          <a:lstStyle/>
          <a:p>
            <a:r>
              <a:rPr lang="hr-HR" sz="3200" b="1" dirty="0" smtClean="0"/>
              <a:t>Because </a:t>
            </a:r>
            <a:r>
              <a:rPr lang="hr-HR" sz="3200" b="1" dirty="0" err="1" smtClean="0"/>
              <a:t>we</a:t>
            </a:r>
            <a:r>
              <a:rPr lang="hr-HR" sz="3200" b="1" dirty="0" smtClean="0"/>
              <a:t> are </a:t>
            </a:r>
            <a:r>
              <a:rPr lang="hr-HR" sz="3200" b="1" dirty="0" err="1" smtClean="0"/>
              <a:t>..</a:t>
            </a:r>
            <a:r>
              <a:rPr lang="hr-HR" sz="3200" b="1" dirty="0" smtClean="0"/>
              <a:t>.</a:t>
            </a:r>
            <a:endParaRPr lang="ta-IN" sz="3200" b="1" dirty="0" smtClean="0">
              <a:sym typeface="Wingdings"/>
            </a:endParaRPr>
          </a:p>
        </p:txBody>
      </p:sp>
      <p:sp>
        <p:nvSpPr>
          <p:cNvPr id="5" name="TextBox 4"/>
          <p:cNvSpPr txBox="1"/>
          <p:nvPr/>
        </p:nvSpPr>
        <p:spPr>
          <a:xfrm>
            <a:off x="129396" y="4011283"/>
            <a:ext cx="8885208" cy="954107"/>
          </a:xfrm>
          <a:prstGeom prst="rect">
            <a:avLst/>
          </a:prstGeom>
          <a:noFill/>
        </p:spPr>
        <p:txBody>
          <a:bodyPr wrap="square" rtlCol="0">
            <a:spAutoFit/>
          </a:bodyPr>
          <a:lstStyle/>
          <a:p>
            <a:pPr lvl="0" algn="ctr" eaLnBrk="0" hangingPunct="0">
              <a:buNone/>
            </a:pPr>
            <a:r>
              <a:rPr lang="hr-HR" sz="2800" dirty="0" smtClean="0">
                <a:ea typeface="Times New Roman" pitchFamily="18" charset="0"/>
                <a:cs typeface="Arial" pitchFamily="34" charset="0"/>
              </a:rPr>
              <a:t>...</a:t>
            </a:r>
            <a:r>
              <a:rPr lang="en-GB" sz="2800" dirty="0" smtClean="0"/>
              <a:t> </a:t>
            </a:r>
            <a:r>
              <a:rPr lang="hr-HR" sz="2800" dirty="0" smtClean="0"/>
              <a:t>w</a:t>
            </a:r>
            <a:r>
              <a:rPr lang="en-GB" sz="2800" dirty="0" err="1" smtClean="0"/>
              <a:t>ith</a:t>
            </a:r>
            <a:r>
              <a:rPr lang="en-GB" sz="2800" dirty="0" smtClean="0"/>
              <a:t> intention to encourage individuals to act and show the public that they are equally worthy and important</a:t>
            </a:r>
            <a:endParaRPr lang="en-US" sz="2800" dirty="0"/>
          </a:p>
        </p:txBody>
      </p:sp>
    </p:spTree>
    <p:extLst>
      <p:ext uri="{BB962C8B-B14F-4D97-AF65-F5344CB8AC3E}">
        <p14:creationId xmlns:p14="http://schemas.microsoft.com/office/powerpoint/2010/main" val="22334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1500"/>
                            </p:stCondLst>
                            <p:childTnLst>
                              <p:par>
                                <p:cTn id="10" presetID="23" presetClass="entr" presetSubtype="16"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5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smtClean="0"/>
              <a:t>The Živa Award 2015, May, Saint Petersburg</a:t>
            </a:r>
            <a:endParaRPr lang="en-US" sz="1800" dirty="0"/>
          </a:p>
        </p:txBody>
      </p:sp>
      <p:sp>
        <p:nvSpPr>
          <p:cNvPr id="3" name="Content Placeholder 2"/>
          <p:cNvSpPr>
            <a:spLocks noGrp="1"/>
          </p:cNvSpPr>
          <p:nvPr>
            <p:ph idx="1"/>
          </p:nvPr>
        </p:nvSpPr>
        <p:spPr>
          <a:xfrm>
            <a:off x="762000" y="552091"/>
            <a:ext cx="7543800" cy="1025012"/>
          </a:xfrm>
        </p:spPr>
        <p:txBody>
          <a:bodyPr/>
          <a:lstStyle/>
          <a:p>
            <a:r>
              <a:rPr lang="ta-IN" dirty="0" smtClean="0"/>
              <a:t>The foundation  initiative</a:t>
            </a:r>
            <a:r>
              <a:rPr lang="hr-HR" dirty="0" smtClean="0"/>
              <a:t> - </a:t>
            </a:r>
            <a:r>
              <a:rPr lang="ta-IN" dirty="0" smtClean="0"/>
              <a:t>teacher </a:t>
            </a:r>
            <a:r>
              <a:rPr lang="en-GB" dirty="0" err="1" smtClean="0"/>
              <a:t>Vinko</a:t>
            </a:r>
            <a:r>
              <a:rPr lang="ta-IN" dirty="0" smtClean="0"/>
              <a:t> Bek, the end of </a:t>
            </a:r>
            <a:r>
              <a:rPr lang="en-GB" dirty="0" smtClean="0"/>
              <a:t>the</a:t>
            </a:r>
            <a:r>
              <a:rPr lang="ta-IN" dirty="0" smtClean="0"/>
              <a:t> 19th century</a:t>
            </a:r>
          </a:p>
        </p:txBody>
      </p:sp>
      <p:sp>
        <p:nvSpPr>
          <p:cNvPr id="4" name="TekstniOkvir 3"/>
          <p:cNvSpPr txBox="1"/>
          <p:nvPr/>
        </p:nvSpPr>
        <p:spPr>
          <a:xfrm>
            <a:off x="968478" y="5218330"/>
            <a:ext cx="7543800" cy="461665"/>
          </a:xfrm>
          <a:prstGeom prst="rect">
            <a:avLst/>
          </a:prstGeom>
          <a:noFill/>
        </p:spPr>
        <p:txBody>
          <a:bodyPr wrap="square" rtlCol="0">
            <a:spAutoFit/>
          </a:bodyPr>
          <a:lstStyle/>
          <a:p>
            <a:pPr>
              <a:buClr>
                <a:schemeClr val="accent6"/>
              </a:buClr>
              <a:buFont typeface="Arial" pitchFamily="34" charset="0"/>
              <a:buChar char="•"/>
            </a:pPr>
            <a:r>
              <a:rPr lang="hr-HR" sz="2400" dirty="0" smtClean="0"/>
              <a:t>  </a:t>
            </a:r>
            <a:r>
              <a:rPr lang="ta-IN" sz="2400" dirty="0" smtClean="0"/>
              <a:t>The foundation of the museum - Zagreb, 1953</a:t>
            </a:r>
          </a:p>
        </p:txBody>
      </p:sp>
      <p:pic>
        <p:nvPicPr>
          <p:cNvPr id="1026" name="Picture 2" descr="C:\Users\zeljkabosnar\Desktop\Fotke Živa (2)\DSC06090 copy 2.jpg"/>
          <p:cNvPicPr>
            <a:picLocks noChangeAspect="1" noChangeArrowheads="1"/>
          </p:cNvPicPr>
          <p:nvPr/>
        </p:nvPicPr>
        <p:blipFill>
          <a:blip r:embed="rId3" cstate="print"/>
          <a:srcRect/>
          <a:stretch>
            <a:fillRect/>
          </a:stretch>
        </p:blipFill>
        <p:spPr bwMode="auto">
          <a:xfrm>
            <a:off x="1817418" y="1710812"/>
            <a:ext cx="5008255" cy="3359735"/>
          </a:xfrm>
          <a:prstGeom prst="rect">
            <a:avLst/>
          </a:prstGeom>
          <a:noFill/>
        </p:spPr>
      </p:pic>
    </p:spTree>
    <p:extLst>
      <p:ext uri="{BB962C8B-B14F-4D97-AF65-F5344CB8AC3E}">
        <p14:creationId xmlns:p14="http://schemas.microsoft.com/office/powerpoint/2010/main" val="20195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1000"/>
                                  </p:stCondLst>
                                  <p:childTnLst>
                                    <p:set>
                                      <p:cBhvr>
                                        <p:cTn id="9" dur="1" fill="hold">
                                          <p:stCondLst>
                                            <p:cond delay="0"/>
                                          </p:stCondLst>
                                        </p:cTn>
                                        <p:tgtEl>
                                          <p:spTgt spid="1026"/>
                                        </p:tgtEl>
                                        <p:attrNameLst>
                                          <p:attrName>style.visibility</p:attrName>
                                        </p:attrNameLst>
                                      </p:cBhvr>
                                      <p:to>
                                        <p:strVal val="visible"/>
                                      </p:to>
                                    </p:set>
                                    <p:animEffect transition="in" filter="box(out)">
                                      <p:cBhvr>
                                        <p:cTn id="10" dur="2000"/>
                                        <p:tgtEl>
                                          <p:spTgt spid="1026"/>
                                        </p:tgtEl>
                                      </p:cBhvr>
                                    </p:animEffect>
                                  </p:childTnLst>
                                </p:cTn>
                              </p:par>
                            </p:childTnLst>
                          </p:cTn>
                        </p:par>
                        <p:par>
                          <p:cTn id="11" fill="hold">
                            <p:stCondLst>
                              <p:cond delay="3500"/>
                            </p:stCondLst>
                            <p:childTnLst>
                              <p:par>
                                <p:cTn id="12" presetID="1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smtClean="0"/>
              <a:t>The Živa Award 2015, May, Saint Petersburg</a:t>
            </a:r>
            <a:endParaRPr lang="en-US" sz="1800" dirty="0"/>
          </a:p>
        </p:txBody>
      </p:sp>
      <p:sp>
        <p:nvSpPr>
          <p:cNvPr id="3" name="Content Placeholder 2"/>
          <p:cNvSpPr>
            <a:spLocks noGrp="1"/>
          </p:cNvSpPr>
          <p:nvPr>
            <p:ph idx="1"/>
          </p:nvPr>
        </p:nvSpPr>
        <p:spPr>
          <a:xfrm>
            <a:off x="762000" y="628073"/>
            <a:ext cx="7543800" cy="782782"/>
          </a:xfrm>
        </p:spPr>
        <p:txBody>
          <a:bodyPr>
            <a:normAutofit/>
          </a:bodyPr>
          <a:lstStyle/>
          <a:p>
            <a:r>
              <a:rPr lang="ta-IN" dirty="0" smtClean="0"/>
              <a:t>Ta</a:t>
            </a:r>
            <a:r>
              <a:rPr lang="hr-HR" dirty="0" err="1" smtClean="0"/>
              <a:t>ctile</a:t>
            </a:r>
            <a:r>
              <a:rPr lang="hr-HR" dirty="0" smtClean="0"/>
              <a:t> </a:t>
            </a:r>
            <a:r>
              <a:rPr lang="ta-IN" dirty="0" smtClean="0"/>
              <a:t>gal</a:t>
            </a:r>
            <a:r>
              <a:rPr lang="hr-HR" dirty="0" smtClean="0"/>
              <a:t>l</a:t>
            </a:r>
            <a:r>
              <a:rPr lang="ta-IN" dirty="0" smtClean="0"/>
              <a:t>er</a:t>
            </a:r>
            <a:r>
              <a:rPr lang="hr-HR" dirty="0" smtClean="0"/>
              <a:t>y – since the 1960s</a:t>
            </a:r>
          </a:p>
        </p:txBody>
      </p:sp>
      <p:pic>
        <p:nvPicPr>
          <p:cNvPr id="5" name="Slika 4" descr="Dodir Antike copy.JPG"/>
          <p:cNvPicPr>
            <a:picLocks noChangeAspect="1"/>
          </p:cNvPicPr>
          <p:nvPr/>
        </p:nvPicPr>
        <p:blipFill>
          <a:blip r:embed="rId3" cstate="print"/>
          <a:stretch>
            <a:fillRect/>
          </a:stretch>
        </p:blipFill>
        <p:spPr>
          <a:xfrm>
            <a:off x="1742398" y="1574207"/>
            <a:ext cx="5282656" cy="3994203"/>
          </a:xfrm>
          <a:prstGeom prst="rect">
            <a:avLst/>
          </a:prstGeom>
        </p:spPr>
      </p:pic>
      <p:pic>
        <p:nvPicPr>
          <p:cNvPr id="7" name="Slika 6" descr="Barišić - Otvaranja.jpg"/>
          <p:cNvPicPr>
            <a:picLocks noChangeAspect="1"/>
          </p:cNvPicPr>
          <p:nvPr/>
        </p:nvPicPr>
        <p:blipFill>
          <a:blip r:embed="rId4" cstate="print"/>
          <a:stretch>
            <a:fillRect/>
          </a:stretch>
        </p:blipFill>
        <p:spPr>
          <a:xfrm>
            <a:off x="1514259" y="1574207"/>
            <a:ext cx="6029541" cy="3994203"/>
          </a:xfrm>
          <a:prstGeom prst="rect">
            <a:avLst/>
          </a:prstGeom>
        </p:spPr>
      </p:pic>
      <p:pic>
        <p:nvPicPr>
          <p:cNvPr id="6" name="Slika 5" descr="AAA_3737.JPG"/>
          <p:cNvPicPr>
            <a:picLocks noChangeAspect="1"/>
          </p:cNvPicPr>
          <p:nvPr/>
        </p:nvPicPr>
        <p:blipFill>
          <a:blip r:embed="rId5" cstate="print"/>
          <a:stretch>
            <a:fillRect/>
          </a:stretch>
        </p:blipFill>
        <p:spPr>
          <a:xfrm>
            <a:off x="1635029" y="1574207"/>
            <a:ext cx="5731930" cy="3993860"/>
          </a:xfrm>
          <a:prstGeom prst="rect">
            <a:avLst/>
          </a:prstGeom>
        </p:spPr>
      </p:pic>
    </p:spTree>
    <p:extLst>
      <p:ext uri="{BB962C8B-B14F-4D97-AF65-F5344CB8AC3E}">
        <p14:creationId xmlns:p14="http://schemas.microsoft.com/office/powerpoint/2010/main" val="20195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par>
                          <p:cTn id="12" fill="hold">
                            <p:stCondLst>
                              <p:cond delay="6500"/>
                            </p:stCondLst>
                            <p:childTnLst>
                              <p:par>
                                <p:cTn id="13" presetID="10" presetClass="entr" presetSubtype="0" fill="hold"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7766"/>
            <a:ext cx="6781800" cy="574434"/>
          </a:xfrm>
        </p:spPr>
        <p:txBody>
          <a:bodyPr>
            <a:normAutofit/>
          </a:bodyPr>
          <a:lstStyle/>
          <a:p>
            <a:r>
              <a:rPr lang="ta-IN" sz="1800" dirty="0"/>
              <a:t>The Živa Award 2015, May, Saint Petersburg</a:t>
            </a:r>
            <a:endParaRPr lang="en-US" sz="1800" dirty="0"/>
          </a:p>
        </p:txBody>
      </p:sp>
      <p:sp>
        <p:nvSpPr>
          <p:cNvPr id="5" name="TekstniOkvir 4"/>
          <p:cNvSpPr txBox="1"/>
          <p:nvPr/>
        </p:nvSpPr>
        <p:spPr>
          <a:xfrm>
            <a:off x="762000" y="4212771"/>
            <a:ext cx="6788727" cy="1384995"/>
          </a:xfrm>
          <a:prstGeom prst="rect">
            <a:avLst/>
          </a:prstGeom>
          <a:noFill/>
        </p:spPr>
        <p:txBody>
          <a:bodyPr wrap="square" rtlCol="0">
            <a:spAutoFit/>
          </a:bodyPr>
          <a:lstStyle/>
          <a:p>
            <a:r>
              <a:rPr lang="hr-HR" sz="2800" dirty="0" smtClean="0"/>
              <a:t>2002 - The new management </a:t>
            </a:r>
          </a:p>
          <a:p>
            <a:pPr marL="792000" lvl="3">
              <a:buFontTx/>
              <a:buChar char="-"/>
            </a:pPr>
            <a:r>
              <a:rPr lang="hr-HR" sz="2800" dirty="0" smtClean="0"/>
              <a:t> </a:t>
            </a:r>
            <a:r>
              <a:rPr lang="en-GB" sz="2800" dirty="0" smtClean="0"/>
              <a:t>Museum reorganization</a:t>
            </a:r>
            <a:endParaRPr lang="hr-HR" sz="2800" dirty="0" smtClean="0"/>
          </a:p>
          <a:p>
            <a:pPr marL="792000" lvl="3">
              <a:buFontTx/>
              <a:buChar char="-"/>
            </a:pPr>
            <a:r>
              <a:rPr lang="hr-HR" sz="2800" dirty="0" smtClean="0"/>
              <a:t> </a:t>
            </a:r>
            <a:r>
              <a:rPr lang="en-GB" sz="2800" dirty="0" smtClean="0"/>
              <a:t>Persons with disabilities</a:t>
            </a:r>
            <a:endParaRPr lang="hr-HR" sz="2800" dirty="0" smtClean="0"/>
          </a:p>
        </p:txBody>
      </p:sp>
      <p:pic>
        <p:nvPicPr>
          <p:cNvPr id="4" name="Picture 3" descr="01 POSTAV 1976 - RESIZE.jpg"/>
          <p:cNvPicPr>
            <a:picLocks noChangeAspect="1"/>
          </p:cNvPicPr>
          <p:nvPr/>
        </p:nvPicPr>
        <p:blipFill>
          <a:blip r:embed="rId3" cstate="print"/>
          <a:stretch>
            <a:fillRect/>
          </a:stretch>
        </p:blipFill>
        <p:spPr>
          <a:xfrm>
            <a:off x="2602160" y="609565"/>
            <a:ext cx="3988421" cy="3610984"/>
          </a:xfrm>
          <a:prstGeom prst="rect">
            <a:avLst/>
          </a:prstGeom>
        </p:spPr>
      </p:pic>
    </p:spTree>
    <p:extLst>
      <p:ext uri="{BB962C8B-B14F-4D97-AF65-F5344CB8AC3E}">
        <p14:creationId xmlns:p14="http://schemas.microsoft.com/office/powerpoint/2010/main" val="1125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500"/>
                            </p:stCondLst>
                            <p:childTnLst>
                              <p:par>
                                <p:cTn id="9" presetID="1" presetClass="entr" presetSubtype="0" fill="hold"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3500"/>
                            </p:stCondLst>
                            <p:childTnLst>
                              <p:par>
                                <p:cTn id="12" presetID="1" presetClass="entr" presetSubtype="0" fill="hold" nodeType="afterEffect">
                                  <p:stCondLst>
                                    <p:cond delay="100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par>
                          <p:cTn id="14" fill="hold">
                            <p:stCondLst>
                              <p:cond delay="4500"/>
                            </p:stCondLst>
                            <p:childTnLst>
                              <p:par>
                                <p:cTn id="15" presetID="1" presetClass="entr" presetSubtype="0" fill="hold" nodeType="afterEffect">
                                  <p:stCondLst>
                                    <p:cond delay="100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5" name="TekstniOkvir 4"/>
          <p:cNvSpPr txBox="1"/>
          <p:nvPr/>
        </p:nvSpPr>
        <p:spPr>
          <a:xfrm>
            <a:off x="0" y="683491"/>
            <a:ext cx="9144000" cy="523220"/>
          </a:xfrm>
          <a:prstGeom prst="rect">
            <a:avLst/>
          </a:prstGeom>
          <a:noFill/>
        </p:spPr>
        <p:txBody>
          <a:bodyPr wrap="square" rtlCol="0">
            <a:spAutoFit/>
          </a:bodyPr>
          <a:lstStyle/>
          <a:p>
            <a:pPr algn="ctr"/>
            <a:r>
              <a:rPr lang="en-GB" sz="2800" dirty="0" smtClean="0"/>
              <a:t>2008</a:t>
            </a:r>
            <a:r>
              <a:rPr lang="hr-HR" sz="2800" dirty="0" smtClean="0"/>
              <a:t> - </a:t>
            </a:r>
            <a:r>
              <a:rPr lang="en-GB" sz="2800" dirty="0" smtClean="0"/>
              <a:t>the adapted museum, the new permanent exhibition</a:t>
            </a:r>
            <a:endParaRPr lang="hr-HR" sz="2800" dirty="0" smtClean="0"/>
          </a:p>
        </p:txBody>
      </p:sp>
      <p:pic>
        <p:nvPicPr>
          <p:cNvPr id="4" name="Slika 3" descr="DSC00492 copy.JPG"/>
          <p:cNvPicPr>
            <a:picLocks noChangeAspect="1"/>
          </p:cNvPicPr>
          <p:nvPr/>
        </p:nvPicPr>
        <p:blipFill>
          <a:blip r:embed="rId3" cstate="print"/>
          <a:stretch>
            <a:fillRect/>
          </a:stretch>
        </p:blipFill>
        <p:spPr>
          <a:xfrm>
            <a:off x="1900382" y="1581726"/>
            <a:ext cx="5643418" cy="3762278"/>
          </a:xfrm>
          <a:prstGeom prst="rect">
            <a:avLst/>
          </a:prstGeom>
        </p:spPr>
      </p:pic>
    </p:spTree>
    <p:extLst>
      <p:ext uri="{BB962C8B-B14F-4D97-AF65-F5344CB8AC3E}">
        <p14:creationId xmlns:p14="http://schemas.microsoft.com/office/powerpoint/2010/main" val="1125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5" name="TekstniOkvir 4"/>
          <p:cNvSpPr txBox="1"/>
          <p:nvPr/>
        </p:nvSpPr>
        <p:spPr>
          <a:xfrm>
            <a:off x="0" y="683491"/>
            <a:ext cx="9144000" cy="523220"/>
          </a:xfrm>
          <a:prstGeom prst="rect">
            <a:avLst/>
          </a:prstGeom>
          <a:noFill/>
        </p:spPr>
        <p:txBody>
          <a:bodyPr wrap="square" rtlCol="0">
            <a:spAutoFit/>
          </a:bodyPr>
          <a:lstStyle/>
          <a:p>
            <a:pPr algn="ctr"/>
            <a:r>
              <a:rPr lang="en-GB" sz="2800" dirty="0" smtClean="0"/>
              <a:t>2008</a:t>
            </a:r>
            <a:r>
              <a:rPr lang="hr-HR" sz="2800" dirty="0" smtClean="0"/>
              <a:t> - </a:t>
            </a:r>
            <a:r>
              <a:rPr lang="en-GB" sz="2800" dirty="0" smtClean="0"/>
              <a:t>the adapted museum, the gallery</a:t>
            </a:r>
            <a:endParaRPr lang="hr-HR" sz="2800" dirty="0" smtClean="0"/>
          </a:p>
        </p:txBody>
      </p:sp>
      <p:pic>
        <p:nvPicPr>
          <p:cNvPr id="6" name="Slika 5" descr="DSC01660 copy.jpg"/>
          <p:cNvPicPr>
            <a:picLocks noChangeAspect="1"/>
          </p:cNvPicPr>
          <p:nvPr/>
        </p:nvPicPr>
        <p:blipFill>
          <a:blip r:embed="rId3" cstate="print"/>
          <a:stretch>
            <a:fillRect/>
          </a:stretch>
        </p:blipFill>
        <p:spPr>
          <a:xfrm>
            <a:off x="0" y="2481943"/>
            <a:ext cx="9163788" cy="1890032"/>
          </a:xfrm>
          <a:prstGeom prst="rect">
            <a:avLst/>
          </a:prstGeom>
        </p:spPr>
      </p:pic>
    </p:spTree>
    <p:extLst>
      <p:ext uri="{BB962C8B-B14F-4D97-AF65-F5344CB8AC3E}">
        <p14:creationId xmlns:p14="http://schemas.microsoft.com/office/powerpoint/2010/main" val="1125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3" name="Content Placeholder 2"/>
          <p:cNvSpPr>
            <a:spLocks noGrp="1"/>
          </p:cNvSpPr>
          <p:nvPr>
            <p:ph idx="1"/>
          </p:nvPr>
        </p:nvSpPr>
        <p:spPr>
          <a:xfrm>
            <a:off x="762000" y="517585"/>
            <a:ext cx="7543800" cy="1106055"/>
          </a:xfrm>
        </p:spPr>
        <p:txBody>
          <a:bodyPr/>
          <a:lstStyle/>
          <a:p>
            <a:pPr marL="0" indent="0">
              <a:buNone/>
            </a:pPr>
            <a:r>
              <a:rPr lang="en-GB" sz="3200" b="1" dirty="0" smtClean="0"/>
              <a:t>Starting anew</a:t>
            </a:r>
            <a:r>
              <a:rPr lang="hr-HR" sz="3200" dirty="0" smtClean="0"/>
              <a:t> </a:t>
            </a:r>
            <a:r>
              <a:rPr lang="hr-HR" sz="3200" b="1" dirty="0" smtClean="0"/>
              <a:t>- 2008  </a:t>
            </a:r>
            <a:r>
              <a:rPr lang="en-US" sz="3200" b="1" dirty="0" smtClean="0">
                <a:sym typeface="Wingdings"/>
              </a:rPr>
              <a:t></a:t>
            </a:r>
            <a:endParaRPr lang="ta-IN" sz="3200" b="1" dirty="0" smtClean="0">
              <a:sym typeface="Wingdings"/>
            </a:endParaRPr>
          </a:p>
          <a:p>
            <a:pPr>
              <a:buFont typeface="Arial"/>
              <a:buChar char="•"/>
            </a:pPr>
            <a:r>
              <a:rPr lang="en-GB" dirty="0" smtClean="0"/>
              <a:t>Promoting</a:t>
            </a:r>
            <a:r>
              <a:rPr lang="ta-IN" dirty="0" smtClean="0"/>
              <a:t> the museum in </a:t>
            </a:r>
            <a:r>
              <a:rPr lang="en-GB" dirty="0" smtClean="0"/>
              <a:t>Europe</a:t>
            </a:r>
            <a:r>
              <a:rPr lang="ta-IN" dirty="0" smtClean="0"/>
              <a:t> and more</a:t>
            </a:r>
          </a:p>
        </p:txBody>
      </p:sp>
      <p:pic>
        <p:nvPicPr>
          <p:cNvPr id="4" name="Picture 3" descr="D:\Dokumenti\My Pictures\Bursa-5.jpg"/>
          <p:cNvPicPr>
            <a:picLocks noChangeAspect="1" noChangeArrowheads="1"/>
          </p:cNvPicPr>
          <p:nvPr/>
        </p:nvPicPr>
        <p:blipFill>
          <a:blip r:embed="rId3" cstate="print"/>
          <a:srcRect/>
          <a:stretch>
            <a:fillRect/>
          </a:stretch>
        </p:blipFill>
        <p:spPr bwMode="auto">
          <a:xfrm>
            <a:off x="762000" y="3588635"/>
            <a:ext cx="2622305" cy="1966729"/>
          </a:xfrm>
          <a:prstGeom prst="rect">
            <a:avLst/>
          </a:prstGeom>
          <a:noFill/>
        </p:spPr>
      </p:pic>
      <p:pic>
        <p:nvPicPr>
          <p:cNvPr id="5" name="Picture 2" descr="C:\Documents and Settings\Zeljka.RAVNATELJICA\Desktop\P1000111.JPG"/>
          <p:cNvPicPr>
            <a:picLocks noChangeAspect="1" noChangeArrowheads="1"/>
          </p:cNvPicPr>
          <p:nvPr/>
        </p:nvPicPr>
        <p:blipFill>
          <a:blip r:embed="rId4" cstate="print"/>
          <a:srcRect/>
          <a:stretch>
            <a:fillRect/>
          </a:stretch>
        </p:blipFill>
        <p:spPr bwMode="auto">
          <a:xfrm>
            <a:off x="1994551" y="1623640"/>
            <a:ext cx="2441652" cy="1831239"/>
          </a:xfrm>
          <a:prstGeom prst="rect">
            <a:avLst/>
          </a:prstGeom>
          <a:noFill/>
        </p:spPr>
      </p:pic>
      <p:pic>
        <p:nvPicPr>
          <p:cNvPr id="6" name="Picture 4" descr="D:\Dokumenti\My Pictures\Dublin-3.jpg"/>
          <p:cNvPicPr>
            <a:picLocks noChangeAspect="1" noChangeArrowheads="1"/>
          </p:cNvPicPr>
          <p:nvPr/>
        </p:nvPicPr>
        <p:blipFill>
          <a:blip r:embed="rId5" cstate="print"/>
          <a:srcRect/>
          <a:stretch>
            <a:fillRect/>
          </a:stretch>
        </p:blipFill>
        <p:spPr bwMode="auto">
          <a:xfrm>
            <a:off x="5183152" y="3781847"/>
            <a:ext cx="2921082" cy="2190811"/>
          </a:xfrm>
          <a:prstGeom prst="rect">
            <a:avLst/>
          </a:prstGeom>
          <a:noFill/>
        </p:spPr>
      </p:pic>
      <p:pic>
        <p:nvPicPr>
          <p:cNvPr id="7" name="Picture 5" descr="D:\Dokumenti\My Pictures\Amerika-4.jpg"/>
          <p:cNvPicPr>
            <a:picLocks noChangeAspect="1" noChangeArrowheads="1"/>
          </p:cNvPicPr>
          <p:nvPr/>
        </p:nvPicPr>
        <p:blipFill>
          <a:blip r:embed="rId6" cstate="print"/>
          <a:srcRect/>
          <a:stretch>
            <a:fillRect/>
          </a:stretch>
        </p:blipFill>
        <p:spPr bwMode="auto">
          <a:xfrm>
            <a:off x="5766306" y="1623640"/>
            <a:ext cx="2539494" cy="1904620"/>
          </a:xfrm>
          <a:prstGeom prst="rect">
            <a:avLst/>
          </a:prstGeom>
          <a:noFill/>
        </p:spPr>
      </p:pic>
    </p:spTree>
    <p:extLst>
      <p:ext uri="{BB962C8B-B14F-4D97-AF65-F5344CB8AC3E}">
        <p14:creationId xmlns:p14="http://schemas.microsoft.com/office/powerpoint/2010/main" val="1125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3" presetClass="entr" presetSubtype="16"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4000"/>
                            </p:stCondLst>
                            <p:childTnLst>
                              <p:par>
                                <p:cTn id="14" presetID="23" presetClass="entr" presetSubtype="16"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5000"/>
                            </p:stCondLst>
                            <p:childTnLst>
                              <p:par>
                                <p:cTn id="19" presetID="23" presetClass="entr" presetSubtype="16" fill="hold" nodeType="after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par>
                          <p:cTn id="23" fill="hold">
                            <p:stCondLst>
                              <p:cond delay="6000"/>
                            </p:stCondLst>
                            <p:childTnLst>
                              <p:par>
                                <p:cTn id="24" presetID="23" presetClass="entr" presetSubtype="16" fill="hold" nodeType="afterEffect">
                                  <p:stCondLst>
                                    <p:cond delay="50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3" name="Content Placeholder 2"/>
          <p:cNvSpPr>
            <a:spLocks noGrp="1"/>
          </p:cNvSpPr>
          <p:nvPr>
            <p:ph idx="1"/>
          </p:nvPr>
        </p:nvSpPr>
        <p:spPr>
          <a:xfrm>
            <a:off x="443345" y="1128239"/>
            <a:ext cx="8275782" cy="695198"/>
          </a:xfrm>
        </p:spPr>
        <p:txBody>
          <a:bodyPr/>
          <a:lstStyle/>
          <a:p>
            <a:pPr>
              <a:buFont typeface="Arial"/>
              <a:buChar char="•"/>
            </a:pPr>
            <a:r>
              <a:rPr lang="ta-IN" dirty="0" smtClean="0"/>
              <a:t>2010 </a:t>
            </a:r>
            <a:r>
              <a:rPr lang="en-GB" dirty="0" smtClean="0"/>
              <a:t>– </a:t>
            </a:r>
            <a:r>
              <a:rPr lang="ta-IN" dirty="0" smtClean="0"/>
              <a:t>EMYA nomination (the 3rd best museum </a:t>
            </a:r>
            <a:r>
              <a:rPr lang="en-GB" dirty="0" smtClean="0"/>
              <a:t>presentation</a:t>
            </a:r>
            <a:r>
              <a:rPr lang="ta-IN" dirty="0" smtClean="0"/>
              <a:t>)</a:t>
            </a:r>
          </a:p>
        </p:txBody>
      </p:sp>
      <p:pic>
        <p:nvPicPr>
          <p:cNvPr id="4" name="Slika 3" descr="01. TAMPERE 2010.JPG"/>
          <p:cNvPicPr>
            <a:picLocks noChangeAspect="1"/>
          </p:cNvPicPr>
          <p:nvPr/>
        </p:nvPicPr>
        <p:blipFill>
          <a:blip r:embed="rId3" cstate="print"/>
          <a:stretch>
            <a:fillRect/>
          </a:stretch>
        </p:blipFill>
        <p:spPr>
          <a:xfrm>
            <a:off x="5301933" y="1920148"/>
            <a:ext cx="2682240" cy="1780032"/>
          </a:xfrm>
          <a:prstGeom prst="rect">
            <a:avLst/>
          </a:prstGeom>
        </p:spPr>
      </p:pic>
      <p:pic>
        <p:nvPicPr>
          <p:cNvPr id="5" name="Slika 4" descr="02. TAMPERE 2010.JPG"/>
          <p:cNvPicPr>
            <a:picLocks noChangeAspect="1"/>
          </p:cNvPicPr>
          <p:nvPr/>
        </p:nvPicPr>
        <p:blipFill>
          <a:blip r:embed="rId4" cstate="print"/>
          <a:stretch>
            <a:fillRect/>
          </a:stretch>
        </p:blipFill>
        <p:spPr>
          <a:xfrm>
            <a:off x="6036887" y="4222214"/>
            <a:ext cx="2682240" cy="1780032"/>
          </a:xfrm>
          <a:prstGeom prst="rect">
            <a:avLst/>
          </a:prstGeom>
        </p:spPr>
      </p:pic>
      <p:pic>
        <p:nvPicPr>
          <p:cNvPr id="6" name="Slika 5" descr="03. TAMPERE 2010.JPG"/>
          <p:cNvPicPr>
            <a:picLocks noChangeAspect="1"/>
          </p:cNvPicPr>
          <p:nvPr/>
        </p:nvPicPr>
        <p:blipFill>
          <a:blip r:embed="rId5" cstate="print"/>
          <a:stretch>
            <a:fillRect/>
          </a:stretch>
        </p:blipFill>
        <p:spPr>
          <a:xfrm>
            <a:off x="443345" y="2495158"/>
            <a:ext cx="4470400" cy="3195320"/>
          </a:xfrm>
          <a:prstGeom prst="rect">
            <a:avLst/>
          </a:prstGeom>
        </p:spPr>
      </p:pic>
      <p:sp>
        <p:nvSpPr>
          <p:cNvPr id="7" name="TextBox 6"/>
          <p:cNvSpPr txBox="1"/>
          <p:nvPr/>
        </p:nvSpPr>
        <p:spPr>
          <a:xfrm>
            <a:off x="762000" y="543464"/>
            <a:ext cx="5274887" cy="584775"/>
          </a:xfrm>
          <a:prstGeom prst="rect">
            <a:avLst/>
          </a:prstGeom>
          <a:noFill/>
        </p:spPr>
        <p:txBody>
          <a:bodyPr wrap="square" rtlCol="0">
            <a:spAutoFit/>
          </a:bodyPr>
          <a:lstStyle/>
          <a:p>
            <a:r>
              <a:rPr lang="en-GB" sz="3200" b="1" dirty="0" smtClean="0"/>
              <a:t>Starting anew</a:t>
            </a:r>
            <a:r>
              <a:rPr lang="hr-HR" sz="3200" b="1" dirty="0" smtClean="0"/>
              <a:t> - 2008  </a:t>
            </a:r>
            <a:r>
              <a:rPr lang="en-US" sz="3200" b="1" dirty="0" smtClean="0">
                <a:sym typeface="Wingdings"/>
              </a:rPr>
              <a:t></a:t>
            </a:r>
            <a:endParaRPr lang="ta-IN" sz="3200" b="1" dirty="0" smtClean="0">
              <a:sym typeface="Wingdings"/>
            </a:endParaRPr>
          </a:p>
        </p:txBody>
      </p:sp>
    </p:spTree>
    <p:extLst>
      <p:ext uri="{BB962C8B-B14F-4D97-AF65-F5344CB8AC3E}">
        <p14:creationId xmlns:p14="http://schemas.microsoft.com/office/powerpoint/2010/main" val="1125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500"/>
                            </p:stCondLst>
                            <p:childTnLst>
                              <p:par>
                                <p:cTn id="9" presetID="1"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4" presetClass="entr" presetSubtype="16"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par>
                          <p:cTn id="15" fill="hold">
                            <p:stCondLst>
                              <p:cond delay="5500"/>
                            </p:stCondLst>
                            <p:childTnLst>
                              <p:par>
                                <p:cTn id="16" presetID="4"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par>
                          <p:cTn id="19" fill="hold">
                            <p:stCondLst>
                              <p:cond delay="7500"/>
                            </p:stCondLst>
                            <p:childTnLst>
                              <p:par>
                                <p:cTn id="20" presetID="4" presetClass="entr" presetSubtype="3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ou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a-IN" sz="1800" dirty="0"/>
              <a:t>The Živa Award 2015, May, Saint Petersburg</a:t>
            </a:r>
            <a:endParaRPr lang="en-US" sz="1800" dirty="0"/>
          </a:p>
        </p:txBody>
      </p:sp>
      <p:sp>
        <p:nvSpPr>
          <p:cNvPr id="3" name="Content Placeholder 2"/>
          <p:cNvSpPr>
            <a:spLocks noGrp="1"/>
          </p:cNvSpPr>
          <p:nvPr>
            <p:ph idx="1"/>
          </p:nvPr>
        </p:nvSpPr>
        <p:spPr>
          <a:xfrm>
            <a:off x="761999" y="439947"/>
            <a:ext cx="7543800" cy="789318"/>
          </a:xfrm>
        </p:spPr>
        <p:txBody>
          <a:bodyPr>
            <a:normAutofit/>
          </a:bodyPr>
          <a:lstStyle/>
          <a:p>
            <a:pPr>
              <a:buNone/>
            </a:pPr>
            <a:r>
              <a:rPr lang="en-GB" sz="3200" b="1" dirty="0" smtClean="0"/>
              <a:t>Starting anew</a:t>
            </a:r>
            <a:r>
              <a:rPr lang="hr-HR" sz="3200" b="1" dirty="0" smtClean="0"/>
              <a:t> - 2008  </a:t>
            </a:r>
            <a:r>
              <a:rPr lang="en-US" sz="3200" b="1" dirty="0" smtClean="0">
                <a:sym typeface="Wingdings"/>
              </a:rPr>
              <a:t></a:t>
            </a:r>
            <a:endParaRPr lang="ta-IN" sz="3200" b="1" dirty="0" smtClean="0">
              <a:sym typeface="Wingdings"/>
            </a:endParaRPr>
          </a:p>
        </p:txBody>
      </p:sp>
      <p:sp>
        <p:nvSpPr>
          <p:cNvPr id="4" name="TekstniOkvir 3"/>
          <p:cNvSpPr txBox="1"/>
          <p:nvPr/>
        </p:nvSpPr>
        <p:spPr>
          <a:xfrm>
            <a:off x="789709" y="2562045"/>
            <a:ext cx="7301345" cy="2693045"/>
          </a:xfrm>
          <a:prstGeom prst="rect">
            <a:avLst/>
          </a:prstGeom>
          <a:noFill/>
        </p:spPr>
        <p:txBody>
          <a:bodyPr wrap="square" rtlCol="0">
            <a:spAutoFit/>
          </a:bodyPr>
          <a:lstStyle/>
          <a:p>
            <a:pPr>
              <a:spcAft>
                <a:spcPts val="600"/>
              </a:spcAft>
              <a:buClr>
                <a:schemeClr val="accent6"/>
              </a:buClr>
              <a:buFont typeface="Arial" pitchFamily="34" charset="0"/>
              <a:buChar char="•"/>
            </a:pPr>
            <a:r>
              <a:rPr lang="hr-HR" sz="2400" dirty="0" smtClean="0">
                <a:cs typeface="Arial" pitchFamily="34" charset="0"/>
              </a:rPr>
              <a:t> </a:t>
            </a:r>
            <a:r>
              <a:rPr lang="en-GB" sz="2400" dirty="0" smtClean="0"/>
              <a:t>Elderly persons</a:t>
            </a:r>
            <a:endParaRPr lang="hr-HR" sz="2400" dirty="0" smtClean="0">
              <a:cs typeface="Arial" pitchFamily="34" charset="0"/>
            </a:endParaRPr>
          </a:p>
          <a:p>
            <a:pPr>
              <a:spcAft>
                <a:spcPts val="600"/>
              </a:spcAft>
              <a:buClr>
                <a:schemeClr val="accent6"/>
              </a:buClr>
              <a:buFont typeface="Arial" pitchFamily="34" charset="0"/>
              <a:buChar char="•"/>
            </a:pPr>
            <a:r>
              <a:rPr lang="hr-HR" sz="2400" dirty="0" smtClean="0">
                <a:cs typeface="Arial" pitchFamily="34" charset="0"/>
              </a:rPr>
              <a:t> </a:t>
            </a:r>
            <a:r>
              <a:rPr lang="en-GB" sz="2400" dirty="0" smtClean="0"/>
              <a:t>Violence, crime</a:t>
            </a:r>
            <a:endParaRPr lang="hr-HR" sz="2400" dirty="0" smtClean="0">
              <a:cs typeface="Arial" pitchFamily="34" charset="0"/>
            </a:endParaRPr>
          </a:p>
          <a:p>
            <a:pPr>
              <a:spcAft>
                <a:spcPts val="600"/>
              </a:spcAft>
              <a:buClr>
                <a:schemeClr val="accent6"/>
              </a:buClr>
              <a:buFont typeface="Arial" pitchFamily="34" charset="0"/>
              <a:buChar char="•"/>
            </a:pPr>
            <a:r>
              <a:rPr lang="hr-HR" sz="2400" dirty="0" smtClean="0">
                <a:cs typeface="Arial" pitchFamily="34" charset="0"/>
              </a:rPr>
              <a:t> </a:t>
            </a:r>
            <a:r>
              <a:rPr lang="en-GB" sz="2400" dirty="0" smtClean="0"/>
              <a:t>Alcohol, drugs, PTSD</a:t>
            </a:r>
            <a:endParaRPr lang="hr-HR" sz="2400" dirty="0" smtClean="0">
              <a:cs typeface="Arial" pitchFamily="34" charset="0"/>
            </a:endParaRPr>
          </a:p>
          <a:p>
            <a:pPr>
              <a:spcAft>
                <a:spcPts val="600"/>
              </a:spcAft>
              <a:buClr>
                <a:schemeClr val="accent6"/>
              </a:buClr>
              <a:buFont typeface="Arial" pitchFamily="34" charset="0"/>
              <a:buChar char="•"/>
            </a:pPr>
            <a:r>
              <a:rPr lang="hr-HR" sz="2400" dirty="0" smtClean="0">
                <a:cs typeface="Arial" pitchFamily="34" charset="0"/>
              </a:rPr>
              <a:t> </a:t>
            </a:r>
            <a:r>
              <a:rPr lang="en-GB" sz="2400" dirty="0" smtClean="0"/>
              <a:t>Sexual</a:t>
            </a:r>
            <a:r>
              <a:rPr lang="ta-IN" sz="2400" dirty="0" smtClean="0"/>
              <a:t> orientation, gender equality</a:t>
            </a:r>
            <a:endParaRPr lang="hr-HR" sz="2400" dirty="0" smtClean="0">
              <a:cs typeface="Arial" pitchFamily="34" charset="0"/>
            </a:endParaRPr>
          </a:p>
          <a:p>
            <a:pPr>
              <a:spcAft>
                <a:spcPts val="600"/>
              </a:spcAft>
              <a:buClr>
                <a:schemeClr val="accent6"/>
              </a:buClr>
              <a:buFont typeface="Arial" pitchFamily="34" charset="0"/>
              <a:buChar char="•"/>
            </a:pPr>
            <a:r>
              <a:rPr lang="hr-HR" sz="2400" dirty="0" smtClean="0">
                <a:cs typeface="Arial" pitchFamily="34" charset="0"/>
              </a:rPr>
              <a:t> </a:t>
            </a:r>
            <a:r>
              <a:rPr lang="en-GB" sz="2400" dirty="0" smtClean="0"/>
              <a:t>Minorities, etc.</a:t>
            </a:r>
            <a:endParaRPr lang="hr-HR" sz="2400" dirty="0" smtClean="0"/>
          </a:p>
          <a:p>
            <a:endParaRPr lang="hr-HR" sz="2400" dirty="0"/>
          </a:p>
        </p:txBody>
      </p:sp>
      <p:sp>
        <p:nvSpPr>
          <p:cNvPr id="5" name="Rectangle 4"/>
          <p:cNvSpPr/>
          <p:nvPr/>
        </p:nvSpPr>
        <p:spPr>
          <a:xfrm>
            <a:off x="789708" y="1777042"/>
            <a:ext cx="7516091" cy="461665"/>
          </a:xfrm>
          <a:prstGeom prst="rect">
            <a:avLst/>
          </a:prstGeom>
        </p:spPr>
        <p:txBody>
          <a:bodyPr wrap="square">
            <a:spAutoFit/>
          </a:bodyPr>
          <a:lstStyle/>
          <a:p>
            <a:pPr>
              <a:buNone/>
            </a:pPr>
            <a:r>
              <a:rPr lang="ta-IN" sz="2400" dirty="0" smtClean="0"/>
              <a:t>Expanded activities – actual social issues</a:t>
            </a:r>
          </a:p>
        </p:txBody>
      </p:sp>
    </p:spTree>
    <p:extLst>
      <p:ext uri="{BB962C8B-B14F-4D97-AF65-F5344CB8AC3E}">
        <p14:creationId xmlns:p14="http://schemas.microsoft.com/office/powerpoint/2010/main" val="112583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3000"/>
                            </p:stCondLst>
                            <p:childTnLst>
                              <p:par>
                                <p:cTn id="9" presetID="1" presetClass="entr" presetSubtype="0" fill="hold" nodeType="afterEffect">
                                  <p:stCondLst>
                                    <p:cond delay="15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4500"/>
                            </p:stCondLst>
                            <p:childTnLst>
                              <p:par>
                                <p:cTn id="12" presetID="1" presetClass="entr" presetSubtype="0" fill="hold" nodeType="after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6500"/>
                            </p:stCondLst>
                            <p:childTnLst>
                              <p:par>
                                <p:cTn id="18" presetID="1" presetClass="entr" presetSubtype="0" fill="hold" nodeType="afterEffect">
                                  <p:stCondLst>
                                    <p:cond delay="100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par>
                          <p:cTn id="20" fill="hold">
                            <p:stCondLst>
                              <p:cond delay="7500"/>
                            </p:stCondLst>
                            <p:childTnLst>
                              <p:par>
                                <p:cTn id="21" presetID="1" presetClass="entr" presetSubtype="0" fill="hold" nodeType="afterEffect">
                                  <p:stCondLst>
                                    <p:cond delay="100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3548</TotalTime>
  <Words>1410</Words>
  <Application>Microsoft Office PowerPoint</Application>
  <PresentationFormat>On-screen Show (4:3)</PresentationFormat>
  <Paragraphs>112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Typhlological Museum</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lpstr>The Živa Award 2015, May, Saint Petersburg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Typhlological Museum</dc:title>
  <dc:creator>edin</dc:creator>
  <cp:lastModifiedBy>Nevena Erak</cp:lastModifiedBy>
  <cp:revision>87</cp:revision>
  <dcterms:created xsi:type="dcterms:W3CDTF">2015-05-05T09:47:19Z</dcterms:created>
  <dcterms:modified xsi:type="dcterms:W3CDTF">2016-04-19T08:39:30Z</dcterms:modified>
</cp:coreProperties>
</file>