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62" r:id="rId4"/>
    <p:sldId id="263" r:id="rId5"/>
    <p:sldId id="271" r:id="rId6"/>
    <p:sldId id="277" r:id="rId7"/>
    <p:sldId id="264" r:id="rId8"/>
    <p:sldId id="272" r:id="rId9"/>
    <p:sldId id="258" r:id="rId10"/>
    <p:sldId id="259" r:id="rId11"/>
    <p:sldId id="274" r:id="rId12"/>
    <p:sldId id="275" r:id="rId13"/>
    <p:sldId id="280" r:id="rId14"/>
    <p:sldId id="276" r:id="rId15"/>
    <p:sldId id="266" r:id="rId16"/>
    <p:sldId id="278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83" autoAdjust="0"/>
  </p:normalViewPr>
  <p:slideViewPr>
    <p:cSldViewPr snapToGrid="0" snapToObjects="1">
      <p:cViewPr>
        <p:scale>
          <a:sx n="94" d="100"/>
          <a:sy n="94" d="100"/>
        </p:scale>
        <p:origin x="-127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C4878-D6C1-461E-A34C-55F34F06E4DC}" type="datetimeFigureOut">
              <a:rPr lang="hr-HR" smtClean="0"/>
              <a:t>17.4.2016.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E23DD-DEB4-4E6A-B626-2EA425D5AA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72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Tiflološki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muzej nominiran je i nagrađen nagradom „Živa 2015.” u kategoriji Posvećenost posjetiteljima i otvorenost. Ovako se Tiflološki muzej predstavio u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Sankt Petersburgu …</a:t>
            </a:r>
          </a:p>
          <a:p>
            <a:pPr lvl="0"/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Riječ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„tiflološki” potječe od grčke riječi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typhlos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koja znači slijep,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slijepa osoba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84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Zašto je Tiflološki muzej u Zagrebu dobar</a:t>
            </a:r>
            <a:r>
              <a:rPr lang="hr-H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kandidat za nagradu Živa? </a:t>
            </a:r>
          </a:p>
          <a:p>
            <a:pPr lvl="0"/>
            <a:r>
              <a:rPr lang="hr-H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Ovaj je muzej, koji je u početku bio nepoznat, u posljednjih nekoliko godina postao cijenjena ustanova u europskoj muzejskoj zajednici.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21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Dobivamo</a:t>
            </a:r>
            <a:r>
              <a:rPr lang="hr-H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sjajne povratne reakcije posjetitelja – imamo kvalitetu koju je javnost prepoznala.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95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Zbog naših interaktivnih izložaba s mnoštvom radionica posvećenih</a:t>
            </a:r>
            <a:r>
              <a:rPr lang="hr-H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orijentaciji i mobilnosti, pisanju na brajici, problemima s finom motorikom, upotrebi kolica itd. </a:t>
            </a: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11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Jedini smo državni muzej na svijetu koji se bavi osobama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oštećenjima. Imamo poluotvoreni depo, što znači da dopuštamo posjete malih skupina, te visoko stručno osoblje – naši su kustosi stručnjaci za edukaciju i rehabilitaciju i svatko se bavi posebnim područjem (sljepoća, gluhoća, tjelesna oštećenja, intelektualna oštećenja...).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A574-2C41-456F-AF75-DFA00DC508AC}" type="slidenum">
              <a:rPr lang="hr-HR" smtClean="0">
                <a:solidFill>
                  <a:prstClr val="black"/>
                </a:solidFill>
              </a:rPr>
              <a:pPr/>
              <a:t>13</a:t>
            </a:fld>
            <a:endParaRPr lang="hr-H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24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Naše su najveće prednosti dobri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međuljudski odnosi i timski rad.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87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♫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look on the bright side of life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...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♫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1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Ideja o stvaranju Muzeja potječe s kraja 19. stoljeća, kada je Vinko Bek, veliki borac za prava slijepih osoba,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započeo sa sabiranjem predmeta za svoju privatnu zbirku koju je nazivao "Hrvatskim sljepačkim muzejom".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Šezdesetak godina kasnije, 1953.,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Zagrebu je otvorenTiflološki muzej Saveza slijepih Jugoslavije. 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74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Taktilna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galerija otvorena je 1960-ih, kada smo započeli s izlaganjem skulptura slijepih autora, a naši su ih posjetitelji mogli dodirivati, što nije bilo moguće u drugim muzejima toga vremena. U Taktilnoj galeriji do danas su izlagali brojni autori.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0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početak 2002.  - Ministarstvo kulture imenovalo je novu upravu: muzejske zbirke i dokumentacija ažurirani su, uveden je dokumentacijski sustav... Počeli smo se baviti problemima osoba sa svim oblicima oštećenja, a ne samo oštećenjima vida, te mnogim drugim pitanjima...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201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Godine 2008. adaptirali smo cjelokupni muzejski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 i otvorili novi stalni postav, četvrti od osnivanja muzeja. 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5283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Stalni postav posvećen je osobama s oštećenjima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vida, a povremene se izložbe bave širim pitanjima.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11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otvaranja novi</a:t>
            </a:r>
            <a:r>
              <a:rPr lang="hr-H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smo stalni postav promicali u Hrvatskoj, regiji i diljem Europe: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Irska</a:t>
            </a:r>
            <a:r>
              <a:rPr lang="hr-H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Museum and visually impaired – the place of adaptation, education and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sensibili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ation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Living in a Changing Europe, ICEVI 7th European Conference, Dublin, 2009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Engleska (</a:t>
            </a:r>
            <a:r>
              <a:rPr lang="en-US" i="0" dirty="0" smtClean="0"/>
              <a:t>Access to museums and galleries for people who are blind and partially sighted</a:t>
            </a:r>
            <a:r>
              <a:rPr lang="hr-HR" i="0" dirty="0" smtClean="0"/>
              <a:t>, London, </a:t>
            </a:r>
            <a:r>
              <a:rPr lang="pl-PL" i="0" dirty="0" smtClean="0"/>
              <a:t>2009.;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Museums Association Conference, Liverpool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2013.</a:t>
            </a:r>
            <a:r>
              <a:rPr lang="pl-PL" i="0" dirty="0" smtClean="0"/>
              <a:t>)</a:t>
            </a:r>
            <a:endParaRPr lang="hr-H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Finska (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Museum of the Year Award, Tampere, 2010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Turska (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Museum of the Year Award, Bursa, 2009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Ital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ija (</a:t>
            </a:r>
            <a:r>
              <a:rPr lang="vi-VN" i="0" dirty="0" smtClean="0"/>
              <a:t>Museo tatile Anteros</a:t>
            </a:r>
            <a:r>
              <a:rPr lang="hr-HR" i="0" dirty="0" smtClean="0"/>
              <a:t>,</a:t>
            </a:r>
            <a:r>
              <a:rPr lang="vi-VN" i="0" dirty="0" smtClean="0"/>
              <a:t> Istituto Francesco Cavazza</a:t>
            </a:r>
            <a:r>
              <a:rPr lang="hr-HR" i="0" dirty="0" smtClean="0"/>
              <a:t>,</a:t>
            </a:r>
            <a:r>
              <a:rPr lang="vi-VN" i="0" dirty="0" smtClean="0"/>
              <a:t> Bologna</a:t>
            </a:r>
            <a:r>
              <a:rPr lang="hr-HR" i="0" dirty="0" smtClean="0"/>
              <a:t>; </a:t>
            </a:r>
            <a:r>
              <a:rPr lang="it-IT" i="0" dirty="0" smtClean="0"/>
              <a:t>Museo Tatille Statale Omero</a:t>
            </a:r>
            <a:r>
              <a:rPr lang="hr-HR" i="0" dirty="0" smtClean="0"/>
              <a:t>,</a:t>
            </a:r>
            <a:r>
              <a:rPr lang="hr-HR" i="0" baseline="0" dirty="0" smtClean="0"/>
              <a:t> </a:t>
            </a:r>
            <a:r>
              <a:rPr lang="it-IT" i="0" dirty="0" smtClean="0"/>
              <a:t>Ancon</a:t>
            </a:r>
            <a:r>
              <a:rPr lang="hr-HR" i="0" dirty="0" smtClean="0"/>
              <a:t>a,</a:t>
            </a:r>
            <a:r>
              <a:rPr lang="hr-HR" i="0" baseline="0" dirty="0" smtClean="0"/>
              <a:t> 2006.</a:t>
            </a:r>
            <a:r>
              <a:rPr lang="hr-HR" i="0" dirty="0" smtClean="0"/>
              <a:t>)</a:t>
            </a:r>
            <a:endParaRPr lang="hr-H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Francuska (</a:t>
            </a:r>
            <a:r>
              <a:rPr lang="fr-FR" i="0" dirty="0" smtClean="0"/>
              <a:t>Musée du quai Branly</a:t>
            </a:r>
            <a:r>
              <a:rPr lang="hr-HR" i="0" dirty="0" smtClean="0"/>
              <a:t>, Paris;</a:t>
            </a:r>
            <a:r>
              <a:rPr lang="fr-FR" i="0" dirty="0" smtClean="0"/>
              <a:t> Cité des Sciences et de l'Industrie Direction te Musée des Beaux Arts</a:t>
            </a:r>
            <a:r>
              <a:rPr lang="hr-HR" i="0" dirty="0" smtClean="0"/>
              <a:t>,</a:t>
            </a:r>
            <a:r>
              <a:rPr lang="fr-FR" i="0" dirty="0" smtClean="0"/>
              <a:t> </a:t>
            </a:r>
            <a:r>
              <a:rPr lang="fr-FR" i="0" dirty="0" err="1" smtClean="0"/>
              <a:t>Arrass</a:t>
            </a:r>
            <a:r>
              <a:rPr lang="fr-FR" i="0" dirty="0" smtClean="0"/>
              <a:t>,</a:t>
            </a:r>
            <a:r>
              <a:rPr lang="hr-HR" i="0" baseline="0" dirty="0" smtClean="0"/>
              <a:t> </a:t>
            </a:r>
            <a:r>
              <a:rPr lang="fr-FR" i="0" dirty="0" smtClean="0"/>
              <a:t>2008</a:t>
            </a:r>
            <a:r>
              <a:rPr lang="hr-HR" i="0" dirty="0" smtClean="0"/>
              <a:t>.)</a:t>
            </a:r>
            <a:endParaRPr lang="hr-H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Austrija (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 for all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hr-H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Bundesblindenerziehunginstitut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Beč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006.)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Njemačka</a:t>
            </a:r>
            <a:r>
              <a:rPr lang="hr-H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 for all, </a:t>
            </a:r>
            <a:r>
              <a:rPr lang="en-US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Universitätsmuseum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Marburg, 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Bugarska (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Access to Development Education for All (EADEA), Sofi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2013.)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 (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Museum in Community – Bridge the Gap, Art Beyond Sight, Multimodal Approaches to Learning</a:t>
            </a: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hr-H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York</a:t>
            </a:r>
            <a:r>
              <a:rPr lang="hr-HR" i="0" dirty="0" smtClean="0"/>
              <a:t>; </a:t>
            </a:r>
            <a:r>
              <a:rPr lang="en-US" i="0" dirty="0" smtClean="0"/>
              <a:t>Perkins School for the Blind, </a:t>
            </a:r>
            <a:r>
              <a:rPr lang="hr-HR" i="0" dirty="0" smtClean="0"/>
              <a:t>Boston,</a:t>
            </a:r>
            <a:r>
              <a:rPr lang="hr-HR" i="0" baseline="0" dirty="0" smtClean="0"/>
              <a:t> </a:t>
            </a:r>
            <a:r>
              <a:rPr lang="en-US" i="0" dirty="0" smtClean="0"/>
              <a:t>2009</a:t>
            </a:r>
            <a:r>
              <a:rPr lang="hr-HR" i="0" dirty="0" smtClean="0"/>
              <a:t>.) </a:t>
            </a:r>
            <a:r>
              <a:rPr lang="en-GB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r-H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Kina (</a:t>
            </a:r>
            <a:r>
              <a:rPr lang="en-US" i="0" dirty="0" smtClean="0"/>
              <a:t>Pride and Prejudice, 22. General Conference &amp; 25th General Assembly of the International Council of Museum,</a:t>
            </a:r>
            <a:r>
              <a:rPr lang="hr-HR" i="0" baseline="0" dirty="0" smtClean="0"/>
              <a:t> </a:t>
            </a:r>
            <a:r>
              <a:rPr lang="en-US" i="0" dirty="0" smtClean="0"/>
              <a:t>Shanghai</a:t>
            </a:r>
            <a:r>
              <a:rPr lang="hr-HR" i="0" dirty="0" smtClean="0"/>
              <a:t>, 2010.)</a:t>
            </a:r>
            <a:endParaRPr lang="hr-H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717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smo nominirani za nagradu EMYA (Nagradu za europski muzej godine) 2010. godine  u finskome Tampereu. Našu su prezentaciju prepoznali i sudionici konferencije – muzealci kao jednu od tri najbolje.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953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2008. do danas proširili smo područje interesa na aktualna socijalna pitanja, uključujući stariju populaciju, nasilje, kriminal, alkoholizam, PTSP, spolnu orijentaciju, rodnu jednakost, manjine, itd. 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23DD-DEB4-4E6A-B626-2EA425D5AA1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94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5300" dirty="0" smtClean="0"/>
              <a:t>Tiflološki muzej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a-IN" dirty="0" smtClean="0"/>
              <a:t>Zagreb, </a:t>
            </a:r>
            <a:r>
              <a:rPr lang="hr-HR" dirty="0" smtClean="0"/>
              <a:t>Hrvatska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83200"/>
            <a:ext cx="6781800" cy="889000"/>
          </a:xfrm>
        </p:spPr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0" y="1487055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800" b="1" dirty="0" smtClean="0">
                <a:solidFill>
                  <a:schemeClr val="accent6"/>
                </a:solidFill>
              </a:rPr>
              <a:t>Zašto baš MI !</a:t>
            </a:r>
            <a:endParaRPr lang="hr-HR" sz="8800" b="1" dirty="0">
              <a:solidFill>
                <a:schemeClr val="accent6"/>
              </a:solidFill>
            </a:endParaRPr>
          </a:p>
        </p:txBody>
      </p:sp>
      <p:pic>
        <p:nvPicPr>
          <p:cNvPr id="6" name="Slika 5" descr="tm logo EN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908" y="3555353"/>
            <a:ext cx="2877312" cy="18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1800" dirty="0"/>
              <a:t>The Živa Award 2015, May, Saint Petersburg</a:t>
            </a:r>
            <a:endParaRPr lang="en-US" sz="1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762000" y="72934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Zbog naše javne kvalitete</a:t>
            </a:r>
            <a:endParaRPr lang="hr-HR" sz="2400" b="1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  <p:pic>
        <p:nvPicPr>
          <p:cNvPr id="6" name="Picture 7" descr="Slide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885" y="1572395"/>
            <a:ext cx="6951599" cy="45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6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1800" dirty="0"/>
              <a:t>The Živa Award 2015, May, Saint Petersburg</a:t>
            </a:r>
            <a:endParaRPr lang="en-US" sz="1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833120" y="696685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Zato što nam je stalo</a:t>
            </a:r>
            <a:endParaRPr lang="hr-HR" sz="2400" b="1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  <p:pic>
        <p:nvPicPr>
          <p:cNvPr id="7" name="Picture 6" descr="Slide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66421"/>
            <a:ext cx="7153444" cy="470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6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60570"/>
            <a:ext cx="6781800" cy="511629"/>
          </a:xfrm>
        </p:spPr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489858" y="2380891"/>
            <a:ext cx="84799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730E00"/>
              </a:buClr>
              <a:buFont typeface="Arial" pitchFamily="34" charset="0"/>
              <a:buChar char="•"/>
            </a:pPr>
            <a:r>
              <a:rPr lang="hr-HR" sz="2400" dirty="0" smtClean="0">
                <a:solidFill>
                  <a:prstClr val="black"/>
                </a:solidFill>
              </a:rPr>
              <a:t> </a:t>
            </a:r>
            <a:r>
              <a:rPr lang="hr-HR" sz="2400" dirty="0" smtClean="0">
                <a:solidFill>
                  <a:prstClr val="black"/>
                </a:solidFill>
              </a:rPr>
              <a:t>Jedini smo državni muzej na svijetu koji se bavi osobama s oštećenjima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/>
              <a:t> Prilagodba</a:t>
            </a:r>
            <a:endParaRPr lang="hr-HR" sz="2400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/>
              <a:t> Moderan interaktivni stalni </a:t>
            </a:r>
            <a:r>
              <a:rPr lang="hr-HR" sz="2400" dirty="0" smtClean="0"/>
              <a:t>postav</a:t>
            </a:r>
            <a:endParaRPr lang="hr-HR" sz="2400" dirty="0" smtClean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buClr>
                <a:srgbClr val="730E00"/>
              </a:buClr>
              <a:buFont typeface="Arial" pitchFamily="34" charset="0"/>
              <a:buChar char="•"/>
            </a:pPr>
            <a:r>
              <a:rPr lang="hr-HR" sz="2400" dirty="0" smtClean="0">
                <a:solidFill>
                  <a:prstClr val="black"/>
                </a:solidFill>
              </a:rPr>
              <a:t> Imamo poluotvoreni depo </a:t>
            </a:r>
          </a:p>
          <a:p>
            <a:pPr>
              <a:spcAft>
                <a:spcPts val="1200"/>
              </a:spcAft>
              <a:buClr>
                <a:srgbClr val="730E00"/>
              </a:buClr>
              <a:buFont typeface="Arial" pitchFamily="34" charset="0"/>
              <a:buChar char="•"/>
            </a:pP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smtClean="0">
                <a:solidFill>
                  <a:prstClr val="black"/>
                </a:solidFill>
              </a:rPr>
              <a:t>Visoko stručno osoblje: stručnjaci za edukacijsko-rehabilitacijsko područje </a:t>
            </a:r>
            <a:endParaRPr lang="hr-HR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70254"/>
            <a:ext cx="6208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Zato što smo jedinstveni</a:t>
            </a:r>
            <a:endParaRPr lang="hr-HR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60570"/>
            <a:ext cx="6781800" cy="511629"/>
          </a:xfrm>
        </p:spPr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489858" y="816429"/>
            <a:ext cx="847997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Zbog naše osviještenosti</a:t>
            </a:r>
            <a:endParaRPr lang="hr-HR" sz="2800" b="1" dirty="0" smtClean="0"/>
          </a:p>
          <a:p>
            <a:endParaRPr lang="hr-HR" sz="2800" b="1" dirty="0" smtClean="0"/>
          </a:p>
          <a:p>
            <a:endParaRPr lang="hr-HR" sz="2400" b="1" dirty="0" smtClean="0"/>
          </a:p>
          <a:p>
            <a:pPr lvl="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/>
              <a:t> Referalna točka o problematici invalidnosti za </a:t>
            </a:r>
            <a:r>
              <a:rPr lang="hr-HR" sz="2400" dirty="0" smtClean="0"/>
              <a:t>institucije koje bave baštinom</a:t>
            </a:r>
            <a:endParaRPr lang="en-US" sz="2400" dirty="0" smtClean="0"/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2400" dirty="0" smtClean="0">
                <a:cs typeface="Arial" pitchFamily="34" charset="0"/>
              </a:rPr>
              <a:t>M</a:t>
            </a:r>
            <a:r>
              <a:rPr lang="ta-IN" sz="2400" dirty="0" smtClean="0">
                <a:cs typeface="Arial" pitchFamily="34" charset="0"/>
              </a:rPr>
              <a:t>jesto koje nudi mogućnost dijaloga između društvene zajednice i osoba s invaliditetom</a:t>
            </a:r>
            <a:r>
              <a:rPr lang="en-GB" sz="2400" dirty="0" smtClean="0">
                <a:cs typeface="Arial" pitchFamily="34" charset="0"/>
              </a:rPr>
              <a:t> </a:t>
            </a:r>
            <a:endParaRPr lang="hr-HR" sz="2400" dirty="0" smtClean="0"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2400" dirty="0" smtClean="0">
                <a:ea typeface="Times New Roman" pitchFamily="18" charset="0"/>
                <a:cs typeface="Arial" pitchFamily="34" charset="0"/>
              </a:rPr>
              <a:t>P</a:t>
            </a:r>
            <a:r>
              <a:rPr lang="ta-IN" sz="2400" dirty="0" smtClean="0">
                <a:ea typeface="Times New Roman" pitchFamily="18" charset="0"/>
                <a:cs typeface="Arial" pitchFamily="34" charset="0"/>
              </a:rPr>
              <a:t>redstavlja i informira “zdrave” osobe o onima koje to nisu</a:t>
            </a:r>
            <a:endParaRPr lang="hr-HR" sz="2400" dirty="0" smtClean="0"/>
          </a:p>
          <a:p>
            <a:pPr lvl="0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2400" dirty="0" smtClean="0">
                <a:ea typeface="Times New Roman" pitchFamily="18" charset="0"/>
                <a:cs typeface="Arial"/>
              </a:rPr>
              <a:t>B</a:t>
            </a:r>
            <a:r>
              <a:rPr lang="ta-IN" sz="2400" dirty="0" smtClean="0">
                <a:ea typeface="Times New Roman" pitchFamily="18" charset="0"/>
                <a:cs typeface="Arial"/>
              </a:rPr>
              <a:t>avi se dvama znanstvenim područjima</a:t>
            </a:r>
            <a:r>
              <a:rPr lang="hr-HR" sz="2400" dirty="0" smtClean="0">
                <a:ea typeface="Times New Roman" pitchFamily="18" charset="0"/>
                <a:cs typeface="Arial"/>
              </a:rPr>
              <a:t>: </a:t>
            </a:r>
            <a:r>
              <a:rPr lang="en-US" sz="2400" dirty="0" smtClean="0">
                <a:ea typeface="Times New Roman" pitchFamily="18" charset="0"/>
                <a:cs typeface="Arial"/>
              </a:rPr>
              <a:t>mu</a:t>
            </a:r>
            <a:r>
              <a:rPr lang="ta-IN" sz="2400" dirty="0" smtClean="0">
                <a:ea typeface="Times New Roman" pitchFamily="18" charset="0"/>
                <a:cs typeface="Arial"/>
              </a:rPr>
              <a:t>zeologijom</a:t>
            </a:r>
            <a:r>
              <a:rPr lang="en-US" sz="2400" dirty="0" smtClean="0">
                <a:ea typeface="Times New Roman" pitchFamily="18" charset="0"/>
                <a:cs typeface="Arial"/>
              </a:rPr>
              <a:t> </a:t>
            </a:r>
            <a:r>
              <a:rPr lang="hr-HR" sz="2400" dirty="0" smtClean="0">
                <a:ea typeface="Times New Roman" pitchFamily="18" charset="0"/>
                <a:cs typeface="Arial"/>
              </a:rPr>
              <a:t>i</a:t>
            </a:r>
            <a:r>
              <a:rPr lang="en-US" sz="2400" dirty="0" smtClean="0">
                <a:ea typeface="Times New Roman" pitchFamily="18" charset="0"/>
                <a:cs typeface="Arial"/>
              </a:rPr>
              <a:t> </a:t>
            </a:r>
            <a:r>
              <a:rPr lang="ta-IN" sz="2400" dirty="0" smtClean="0">
                <a:ea typeface="Times New Roman" pitchFamily="18" charset="0"/>
                <a:cs typeface="Arial"/>
              </a:rPr>
              <a:t>edukacijskom rehabilitacijom (defektologijom)</a:t>
            </a:r>
          </a:p>
          <a:p>
            <a:pPr>
              <a:spcAft>
                <a:spcPts val="600"/>
              </a:spcAft>
              <a:buClr>
                <a:schemeClr val="accent6"/>
              </a:buClr>
            </a:pPr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856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Nagrada Živa, svibanj 2015., Sankt Petersburg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60" y="685800"/>
            <a:ext cx="7974940" cy="17526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hr-HR" sz="2800" b="1" dirty="0" smtClean="0"/>
          </a:p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2800" b="1" dirty="0" smtClean="0"/>
              <a:t>Zbog naših prednosti</a:t>
            </a:r>
            <a:endParaRPr lang="hr-HR" sz="2800" b="1" dirty="0" smtClean="0"/>
          </a:p>
          <a:p>
            <a:pPr lvl="0">
              <a:buNone/>
            </a:pPr>
            <a:endParaRPr lang="hr-HR" dirty="0" smtClean="0"/>
          </a:p>
          <a:p>
            <a:pPr lvl="0"/>
            <a:r>
              <a:rPr lang="hr-HR" dirty="0" smtClean="0"/>
              <a:t>Timski </a:t>
            </a:r>
            <a:r>
              <a:rPr lang="hr-HR" dirty="0"/>
              <a:t>rad i dobri međuljudski odnosi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Zeljka.RAVNATELJICA\Desktop\1496619_400935280037404_1924324509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84" y="2307771"/>
            <a:ext cx="5053959" cy="3374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6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5660570"/>
            <a:ext cx="6781800" cy="511629"/>
          </a:xfrm>
        </p:spPr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762000" y="2906486"/>
            <a:ext cx="751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Zbog našeg duha...</a:t>
            </a:r>
            <a:endParaRPr lang="hr-H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60" y="685800"/>
            <a:ext cx="7974940" cy="511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Zato što smo...</a:t>
            </a:r>
            <a:endParaRPr lang="ta-IN" sz="2800" b="1" dirty="0" smtClean="0">
              <a:sym typeface="Wingdings"/>
            </a:endParaRPr>
          </a:p>
          <a:p>
            <a:pPr marL="0" indent="0">
              <a:buNone/>
            </a:pPr>
            <a:endParaRPr lang="ta-IN" sz="2800" b="1" dirty="0" smtClean="0"/>
          </a:p>
          <a:p>
            <a:pPr lvl="0" algn="just" eaLnBrk="0" hangingPunct="0">
              <a:buFont typeface="Wingdings" charset="2"/>
              <a:buChar char="§"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0" algn="ctr" eaLnBrk="0" hangingPunct="0">
              <a:buNone/>
            </a:pPr>
            <a:r>
              <a:rPr lang="ta-IN" sz="4800" b="1" i="1" dirty="0" smtClean="0">
                <a:ea typeface="Times New Roman" pitchFamily="18" charset="0"/>
                <a:cs typeface="Arial" pitchFamily="34" charset="0"/>
              </a:rPr>
              <a:t>Mu</a:t>
            </a:r>
            <a:r>
              <a:rPr lang="hr-HR" sz="4800" b="1" i="1" dirty="0" smtClean="0">
                <a:ea typeface="Times New Roman" pitchFamily="18" charset="0"/>
                <a:cs typeface="Arial" pitchFamily="34" charset="0"/>
              </a:rPr>
              <a:t>zej za sve</a:t>
            </a:r>
            <a:endParaRPr lang="hr-HR" sz="4800" b="1" i="1" dirty="0" smtClean="0">
              <a:ea typeface="Times New Roman" pitchFamily="18" charset="0"/>
              <a:cs typeface="Arial" pitchFamily="34" charset="0"/>
            </a:endParaRPr>
          </a:p>
          <a:p>
            <a:pPr lvl="0" algn="ctr" eaLnBrk="0" hangingPunct="0">
              <a:buNone/>
            </a:pPr>
            <a:r>
              <a:rPr lang="hr-HR" sz="2800" dirty="0" err="1" smtClean="0">
                <a:ea typeface="Times New Roman" pitchFamily="18" charset="0"/>
                <a:cs typeface="Arial" pitchFamily="34" charset="0"/>
              </a:rPr>
              <a:t>...koji</a:t>
            </a:r>
            <a:r>
              <a:rPr lang="hr-HR" sz="28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ta-IN" sz="2800" dirty="0" smtClean="0">
                <a:ea typeface="Times New Roman" pitchFamily="18" charset="0"/>
                <a:cs typeface="Arial" pitchFamily="34" charset="0"/>
              </a:rPr>
              <a:t>želi </a:t>
            </a:r>
            <a:r>
              <a:rPr lang="hr-HR" sz="2800" dirty="0" smtClean="0">
                <a:ea typeface="Times New Roman" pitchFamily="18" charset="0"/>
                <a:cs typeface="Arial" pitchFamily="34" charset="0"/>
              </a:rPr>
              <a:t>potaknuti</a:t>
            </a:r>
            <a:r>
              <a:rPr lang="ta-IN" sz="2800" dirty="0" smtClean="0">
                <a:ea typeface="Times New Roman" pitchFamily="18" charset="0"/>
                <a:cs typeface="Arial" pitchFamily="34" charset="0"/>
              </a:rPr>
              <a:t> pojedinca na djelovanje i pokazati javnosti da je jednako vrijedan i važan</a:t>
            </a:r>
            <a:endParaRPr lang="en-US" sz="2800" dirty="0" smtClean="0"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Nagrada Živa, svibanj 2015., Sankt Petersburg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1"/>
            <a:ext cx="7543800" cy="1025012"/>
          </a:xfrm>
        </p:spPr>
        <p:txBody>
          <a:bodyPr/>
          <a:lstStyle/>
          <a:p>
            <a:r>
              <a:rPr lang="ta-IN" dirty="0" smtClean="0"/>
              <a:t>Ideja o osnivanju </a:t>
            </a:r>
            <a:r>
              <a:rPr lang="en-US" dirty="0" smtClean="0"/>
              <a:t>–</a:t>
            </a:r>
            <a:r>
              <a:rPr lang="ta-IN" dirty="0" smtClean="0"/>
              <a:t> Vinko Bek, učitelj, kraj 19. st.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68478" y="521833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/>
              <a:t>  </a:t>
            </a:r>
            <a:r>
              <a:rPr lang="ta-IN" sz="2400" dirty="0" smtClean="0"/>
              <a:t>Osnivanje muzeja </a:t>
            </a:r>
            <a:r>
              <a:rPr lang="en-US" sz="2400" dirty="0" smtClean="0"/>
              <a:t>–</a:t>
            </a:r>
            <a:r>
              <a:rPr lang="ta-IN" sz="2400" dirty="0" smtClean="0"/>
              <a:t> 1953.g., Zagreb</a:t>
            </a:r>
          </a:p>
        </p:txBody>
      </p:sp>
      <p:pic>
        <p:nvPicPr>
          <p:cNvPr id="1026" name="Picture 2" descr="C:\Users\zeljkabosnar\Desktop\Fotke Živa (2)\DSC06090 copy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418" y="1710812"/>
            <a:ext cx="5008255" cy="3359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5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28073"/>
            <a:ext cx="7543800" cy="782782"/>
          </a:xfrm>
        </p:spPr>
        <p:txBody>
          <a:bodyPr>
            <a:normAutofit/>
          </a:bodyPr>
          <a:lstStyle/>
          <a:p>
            <a:r>
              <a:rPr lang="ta-IN" dirty="0" smtClean="0"/>
              <a:t>Ta</a:t>
            </a:r>
            <a:r>
              <a:rPr lang="hr-HR" dirty="0" smtClean="0"/>
              <a:t>ktilna galerija – od 1960-ih</a:t>
            </a:r>
            <a:endParaRPr lang="hr-HR" dirty="0" smtClean="0"/>
          </a:p>
        </p:txBody>
      </p:sp>
      <p:pic>
        <p:nvPicPr>
          <p:cNvPr id="5" name="Slika 4" descr="Dodir Antike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889" y="1410855"/>
            <a:ext cx="4510697" cy="3410527"/>
          </a:xfrm>
          <a:prstGeom prst="rect">
            <a:avLst/>
          </a:prstGeom>
        </p:spPr>
      </p:pic>
      <p:pic>
        <p:nvPicPr>
          <p:cNvPr id="6" name="Slika 5" descr="AAA_3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7563" y="1067113"/>
            <a:ext cx="3980873" cy="2773769"/>
          </a:xfrm>
          <a:prstGeom prst="rect">
            <a:avLst/>
          </a:prstGeom>
        </p:spPr>
      </p:pic>
      <p:pic>
        <p:nvPicPr>
          <p:cNvPr id="7" name="Slika 6" descr="Barišić - Otvaran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5666" y="3105323"/>
            <a:ext cx="3905250" cy="25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762000" y="4212771"/>
            <a:ext cx="6788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2002. g. – promjena </a:t>
            </a:r>
            <a:r>
              <a:rPr lang="hr-HR" sz="2800" dirty="0" smtClean="0"/>
              <a:t>uprave</a:t>
            </a:r>
          </a:p>
          <a:p>
            <a:pPr lvl="3">
              <a:buFontTx/>
              <a:buChar char="-"/>
            </a:pPr>
            <a:r>
              <a:rPr lang="hr-HR" sz="2800" dirty="0" smtClean="0"/>
              <a:t> reorganizacija muzeja</a:t>
            </a:r>
          </a:p>
          <a:p>
            <a:pPr lvl="3">
              <a:buFontTx/>
              <a:buChar char="-"/>
            </a:pPr>
            <a:r>
              <a:rPr lang="hr-HR" sz="2800" dirty="0" smtClean="0"/>
              <a:t> </a:t>
            </a:r>
            <a:r>
              <a:rPr lang="hr-HR" sz="2800" dirty="0" smtClean="0"/>
              <a:t>osobe s invaliditetom</a:t>
            </a:r>
          </a:p>
        </p:txBody>
      </p:sp>
      <p:pic>
        <p:nvPicPr>
          <p:cNvPr id="4" name="Picture 3" descr="01 POSTAV 1976 - 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2160" y="609565"/>
            <a:ext cx="3988421" cy="36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0" y="68349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2008. g. – adaptiran muzej, novi stalni postav</a:t>
            </a:r>
          </a:p>
        </p:txBody>
      </p:sp>
      <p:pic>
        <p:nvPicPr>
          <p:cNvPr id="4" name="Slika 3" descr="DSC00492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0382" y="1581726"/>
            <a:ext cx="5643418" cy="37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0" y="68349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2008. g. – adaptiran muzej, galerijski prostor</a:t>
            </a:r>
          </a:p>
        </p:txBody>
      </p:sp>
      <p:pic>
        <p:nvPicPr>
          <p:cNvPr id="6" name="Slika 5" descr="DSC01660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81943"/>
            <a:ext cx="9163788" cy="18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106055"/>
          </a:xfrm>
        </p:spPr>
        <p:txBody>
          <a:bodyPr/>
          <a:lstStyle/>
          <a:p>
            <a:pPr marL="0" indent="0">
              <a:buNone/>
            </a:pPr>
            <a:r>
              <a:rPr lang="ta-IN" sz="2800" b="1" dirty="0" smtClean="0"/>
              <a:t>N</a:t>
            </a:r>
            <a:r>
              <a:rPr lang="hr-HR" sz="2800" b="1" dirty="0" smtClean="0"/>
              <a:t>ovi počeci </a:t>
            </a:r>
            <a:r>
              <a:rPr lang="en-US" sz="2800" b="1" dirty="0" smtClean="0"/>
              <a:t>–</a:t>
            </a:r>
            <a:r>
              <a:rPr lang="ta-IN" sz="2800" b="1" dirty="0" smtClean="0"/>
              <a:t> 2008</a:t>
            </a:r>
            <a:r>
              <a:rPr lang="hr-HR" sz="2800" b="1" dirty="0"/>
              <a:t>.</a:t>
            </a:r>
            <a:r>
              <a:rPr lang="ta-IN" sz="2800" b="1" dirty="0" smtClean="0"/>
              <a:t> </a:t>
            </a:r>
            <a:r>
              <a:rPr lang="en-US" sz="2800" b="1" dirty="0" smtClean="0">
                <a:sym typeface="Wingdings"/>
              </a:rPr>
              <a:t></a:t>
            </a:r>
            <a:endParaRPr lang="ta-IN" sz="2800" b="1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hr-HR" dirty="0"/>
              <a:t>p</a:t>
            </a:r>
            <a:r>
              <a:rPr lang="hr-HR" dirty="0" smtClean="0"/>
              <a:t>romicanje </a:t>
            </a:r>
            <a:r>
              <a:rPr lang="ta-IN" dirty="0" smtClean="0"/>
              <a:t>muzeja </a:t>
            </a:r>
            <a:r>
              <a:rPr lang="ta-IN" dirty="0" smtClean="0"/>
              <a:t>u Europi i šire</a:t>
            </a:r>
          </a:p>
        </p:txBody>
      </p:sp>
      <p:pic>
        <p:nvPicPr>
          <p:cNvPr id="4" name="Picture 3" descr="D:\Dokumenti\My Pictures\Bursa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381" y="3781847"/>
            <a:ext cx="2622305" cy="1966729"/>
          </a:xfrm>
          <a:prstGeom prst="rect">
            <a:avLst/>
          </a:prstGeom>
          <a:noFill/>
        </p:spPr>
      </p:pic>
      <p:pic>
        <p:nvPicPr>
          <p:cNvPr id="5" name="Picture 2" descr="C:\Documents and Settings\Zeljka.RAVNATELJICA\Desktop\P1000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381" y="1791855"/>
            <a:ext cx="2653323" cy="1989992"/>
          </a:xfrm>
          <a:prstGeom prst="rect">
            <a:avLst/>
          </a:prstGeom>
          <a:noFill/>
        </p:spPr>
      </p:pic>
      <p:pic>
        <p:nvPicPr>
          <p:cNvPr id="6" name="Picture 4" descr="D:\Dokumenti\My Pictures\Dublin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9250" y="3781847"/>
            <a:ext cx="2921082" cy="2190811"/>
          </a:xfrm>
          <a:prstGeom prst="rect">
            <a:avLst/>
          </a:prstGeom>
          <a:noFill/>
        </p:spPr>
      </p:pic>
      <p:pic>
        <p:nvPicPr>
          <p:cNvPr id="7" name="Picture 5" descr="D:\Dokumenti\My Pictures\Amerika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4995" y="1791855"/>
            <a:ext cx="2904962" cy="2178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8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685800"/>
            <a:ext cx="8275782" cy="1438564"/>
          </a:xfrm>
        </p:spPr>
        <p:txBody>
          <a:bodyPr/>
          <a:lstStyle/>
          <a:p>
            <a:pPr marL="0" indent="0">
              <a:buNone/>
            </a:pPr>
            <a:r>
              <a:rPr lang="ta-IN" sz="2800" b="1" dirty="0" smtClean="0"/>
              <a:t>N</a:t>
            </a:r>
            <a:r>
              <a:rPr lang="hr-HR" sz="2800" b="1" dirty="0" smtClean="0"/>
              <a:t>ovi počeci </a:t>
            </a:r>
            <a:r>
              <a:rPr lang="en-US" sz="2800" b="1" dirty="0" smtClean="0"/>
              <a:t>–</a:t>
            </a:r>
            <a:r>
              <a:rPr lang="ta-IN" sz="2800" b="1" dirty="0" smtClean="0"/>
              <a:t> 2008</a:t>
            </a:r>
            <a:r>
              <a:rPr lang="hr-HR" sz="2800" b="1" dirty="0" smtClean="0"/>
              <a:t>.</a:t>
            </a:r>
            <a:r>
              <a:rPr lang="ta-IN" sz="2800" b="1" dirty="0" smtClean="0"/>
              <a:t> </a:t>
            </a:r>
            <a:r>
              <a:rPr lang="en-US" sz="2800" b="1" dirty="0" smtClean="0">
                <a:sym typeface="Wingdings"/>
              </a:rPr>
              <a:t></a:t>
            </a:r>
            <a:endParaRPr lang="ta-IN" sz="2800" b="1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ta-IN" dirty="0" smtClean="0"/>
              <a:t>2010. g. </a:t>
            </a:r>
            <a:r>
              <a:rPr lang="en-US" dirty="0" smtClean="0"/>
              <a:t>–</a:t>
            </a:r>
            <a:r>
              <a:rPr lang="ta-IN" dirty="0" smtClean="0"/>
              <a:t> nominacija za </a:t>
            </a:r>
            <a:r>
              <a:rPr lang="ta-IN" dirty="0" smtClean="0"/>
              <a:t>EMYA</a:t>
            </a:r>
            <a:r>
              <a:rPr lang="hr-HR" dirty="0" smtClean="0"/>
              <a:t>-u</a:t>
            </a:r>
            <a:r>
              <a:rPr lang="ta-IN" dirty="0" smtClean="0"/>
              <a:t> </a:t>
            </a:r>
            <a:r>
              <a:rPr lang="ta-IN" dirty="0" smtClean="0"/>
              <a:t>(3. nagrada za najbolju prezentaciju)</a:t>
            </a:r>
          </a:p>
        </p:txBody>
      </p:sp>
      <p:pic>
        <p:nvPicPr>
          <p:cNvPr id="4" name="Slika 3" descr="01. TAMPERE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3745" y="1920148"/>
            <a:ext cx="2682240" cy="1780032"/>
          </a:xfrm>
          <a:prstGeom prst="rect">
            <a:avLst/>
          </a:prstGeom>
        </p:spPr>
      </p:pic>
      <p:pic>
        <p:nvPicPr>
          <p:cNvPr id="5" name="Slika 4" descr="02. TAMPERE 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680" y="4092818"/>
            <a:ext cx="2682240" cy="1780032"/>
          </a:xfrm>
          <a:prstGeom prst="rect">
            <a:avLst/>
          </a:prstGeom>
        </p:spPr>
      </p:pic>
      <p:pic>
        <p:nvPicPr>
          <p:cNvPr id="6" name="Slika 5" descr="03. TAMPERE 2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345" y="2495158"/>
            <a:ext cx="4470400" cy="31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Nagrada Živa, svibanj 2015., Sankt Petersburg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1743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a-IN" sz="2800" b="1" dirty="0" smtClean="0"/>
              <a:t>N</a:t>
            </a:r>
            <a:r>
              <a:rPr lang="hr-HR" sz="2800" b="1" dirty="0" smtClean="0"/>
              <a:t>ovi počeci </a:t>
            </a:r>
            <a:r>
              <a:rPr lang="en-US" sz="2800" b="1" dirty="0" smtClean="0"/>
              <a:t>–</a:t>
            </a:r>
            <a:r>
              <a:rPr lang="ta-IN" sz="2800" b="1" dirty="0" smtClean="0"/>
              <a:t> </a:t>
            </a:r>
            <a:r>
              <a:rPr lang="ta-IN" sz="2800" b="1" dirty="0" smtClean="0">
                <a:latin typeface="Times New Roman" pitchFamily="18" charset="0"/>
              </a:rPr>
              <a:t>20</a:t>
            </a:r>
            <a:r>
              <a:rPr lang="ta-IN" sz="2800" b="1" dirty="0" smtClean="0"/>
              <a:t>08</a:t>
            </a:r>
            <a:r>
              <a:rPr lang="hr-HR" sz="2800" b="1" dirty="0" smtClean="0"/>
              <a:t>.</a:t>
            </a:r>
            <a:r>
              <a:rPr lang="ta-IN" sz="2800" b="1" dirty="0" smtClean="0"/>
              <a:t> </a:t>
            </a:r>
            <a:r>
              <a:rPr lang="en-US" sz="2800" b="1" dirty="0" smtClean="0">
                <a:sym typeface="Wingdings"/>
              </a:rPr>
              <a:t></a:t>
            </a:r>
            <a:endParaRPr lang="ta-IN" sz="2800" b="1" dirty="0" smtClean="0">
              <a:sym typeface="Wingdings"/>
            </a:endParaRPr>
          </a:p>
          <a:p>
            <a:pPr marL="0" indent="0">
              <a:buNone/>
            </a:pPr>
            <a:endParaRPr lang="ta-IN" sz="2800" b="1" dirty="0" smtClean="0"/>
          </a:p>
          <a:p>
            <a:pPr>
              <a:buNone/>
            </a:pPr>
            <a:r>
              <a:rPr lang="hr-HR" dirty="0" smtClean="0"/>
              <a:t>P</a:t>
            </a:r>
            <a:r>
              <a:rPr lang="ta-IN" dirty="0" smtClean="0"/>
              <a:t>roširenje djelatnosti </a:t>
            </a:r>
            <a:r>
              <a:rPr lang="en-US" dirty="0" smtClean="0"/>
              <a:t>–</a:t>
            </a:r>
            <a:r>
              <a:rPr lang="ta-IN" dirty="0" smtClean="0"/>
              <a:t> aktualna socijalna problematika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789709" y="2429164"/>
            <a:ext cx="730134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>
                <a:cs typeface="Arial" pitchFamily="34" charset="0"/>
              </a:rPr>
              <a:t> </a:t>
            </a:r>
            <a:r>
              <a:rPr lang="ta-IN" sz="2400" dirty="0" smtClean="0">
                <a:cs typeface="Arial" pitchFamily="34" charset="0"/>
              </a:rPr>
              <a:t>osobe starije životne dobi</a:t>
            </a:r>
            <a:endParaRPr lang="hr-HR" sz="2400" dirty="0" smtClean="0"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>
                <a:cs typeface="Arial" pitchFamily="34" charset="0"/>
              </a:rPr>
              <a:t> </a:t>
            </a:r>
            <a:r>
              <a:rPr lang="ta-IN" sz="2400" dirty="0" smtClean="0">
                <a:cs typeface="Arial" pitchFamily="34" charset="0"/>
              </a:rPr>
              <a:t>nasilje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ta-IN" sz="2400" dirty="0" smtClean="0">
                <a:cs typeface="Arial" pitchFamily="34" charset="0"/>
              </a:rPr>
              <a:t>kriminal</a:t>
            </a:r>
            <a:endParaRPr lang="hr-HR" sz="2400" dirty="0" smtClean="0"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al</a:t>
            </a:r>
            <a:r>
              <a:rPr lang="ta-IN" sz="2400" dirty="0" smtClean="0">
                <a:cs typeface="Arial" pitchFamily="34" charset="0"/>
              </a:rPr>
              <a:t>kohol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ta-IN" sz="2400" dirty="0" smtClean="0">
                <a:cs typeface="Arial" pitchFamily="34" charset="0"/>
              </a:rPr>
              <a:t>droga</a:t>
            </a:r>
            <a:r>
              <a:rPr lang="en-US" sz="2400" dirty="0" smtClean="0">
                <a:cs typeface="Arial" pitchFamily="34" charset="0"/>
              </a:rPr>
              <a:t>,</a:t>
            </a:r>
            <a:r>
              <a:rPr lang="hr-HR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PTS</a:t>
            </a:r>
            <a:r>
              <a:rPr lang="hr-HR" sz="2400" dirty="0">
                <a:cs typeface="Arial" pitchFamily="34" charset="0"/>
              </a:rPr>
              <a:t>P</a:t>
            </a:r>
            <a:endParaRPr lang="hr-HR" sz="2400" dirty="0" smtClean="0"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>
                <a:cs typeface="Arial" pitchFamily="34" charset="0"/>
              </a:rPr>
              <a:t> </a:t>
            </a:r>
            <a:r>
              <a:rPr lang="hr-HR" sz="2400" dirty="0" smtClean="0">
                <a:cs typeface="Arial" pitchFamily="34" charset="0"/>
              </a:rPr>
              <a:t>seksualna </a:t>
            </a:r>
            <a:r>
              <a:rPr lang="ta-IN" sz="2400" dirty="0" smtClean="0">
                <a:cs typeface="Arial" pitchFamily="34" charset="0"/>
              </a:rPr>
              <a:t>orijentacija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hr-HR" sz="2400" dirty="0" smtClean="0">
                <a:cs typeface="Arial" pitchFamily="34" charset="0"/>
              </a:rPr>
              <a:t>rodna </a:t>
            </a:r>
            <a:r>
              <a:rPr lang="ta-IN" sz="2400" dirty="0" smtClean="0">
                <a:cs typeface="Arial" pitchFamily="34" charset="0"/>
              </a:rPr>
              <a:t>jednakost</a:t>
            </a:r>
            <a:r>
              <a:rPr lang="hr-HR" sz="2400" dirty="0" smtClean="0">
                <a:cs typeface="Arial" pitchFamily="34" charset="0"/>
              </a:rPr>
              <a:t> </a:t>
            </a:r>
            <a:endParaRPr lang="hr-HR" sz="2400" dirty="0" smtClean="0"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hr-HR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m</a:t>
            </a:r>
            <a:r>
              <a:rPr lang="ta-IN" sz="2400" dirty="0" smtClean="0">
                <a:cs typeface="Arial" pitchFamily="34" charset="0"/>
              </a:rPr>
              <a:t>anjine i dr</a:t>
            </a:r>
            <a:r>
              <a:rPr lang="hr-HR" sz="2400" dirty="0" smtClean="0">
                <a:cs typeface="Arial" pitchFamily="34" charset="0"/>
              </a:rPr>
              <a:t>.</a:t>
            </a:r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258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2760</TotalTime>
  <Words>1144</Words>
  <Application>Microsoft Office PowerPoint</Application>
  <PresentationFormat>On-screen Show (4:3)</PresentationFormat>
  <Paragraphs>110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Newsprint</vt:lpstr>
      <vt:lpstr>Tiflološki muzej</vt:lpstr>
      <vt:lpstr>Nagrada Živa, svibanj 2015., Sankt Petersburg</vt:lpstr>
      <vt:lpstr>Nagrada Živa, svibanj 2015., Sankt Petersburg</vt:lpstr>
      <vt:lpstr>Nagrada Živa, svibanj 2015., Sankt Petersburg</vt:lpstr>
      <vt:lpstr>Nagrada Živa, svibanj 2015., Sankt Petersburg</vt:lpstr>
      <vt:lpstr>Nagrada Živa, svibanj 2015., Sankt Petersburg</vt:lpstr>
      <vt:lpstr>Nagrada Živa, svibanj 2015., Sankt Petersburg</vt:lpstr>
      <vt:lpstr>Nagrada Živa, svibanj 2015., Sankt Petersburg</vt:lpstr>
      <vt:lpstr>Nagrada Živa, svibanj 2015., Sankt Petersburg</vt:lpstr>
      <vt:lpstr>Nagrada Živa, svibanj 2015., Sankt Petersburg</vt:lpstr>
      <vt:lpstr>The Živa Award 2015, May, Saint Petersburg</vt:lpstr>
      <vt:lpstr>The Živa Award 2015, May, Saint Petersburg</vt:lpstr>
      <vt:lpstr>Nagrada Živa, svibanj 2015., Sankt Petersburg</vt:lpstr>
      <vt:lpstr>Nagrada Živa, svibanj 2015., Sankt Petersburg</vt:lpstr>
      <vt:lpstr>Nagrada Živa, svibanj 2015., Sankt Petersburg</vt:lpstr>
      <vt:lpstr>Nagrada Živa, svibanj 2015., Sankt Petersburg</vt:lpstr>
      <vt:lpstr>Nagrada Živa, svibanj 2015., Sankt Petersburg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Typhlological Museum</dc:title>
  <dc:creator>edin</dc:creator>
  <cp:lastModifiedBy>Nevena Erak</cp:lastModifiedBy>
  <cp:revision>43</cp:revision>
  <dcterms:created xsi:type="dcterms:W3CDTF">2015-05-05T09:47:19Z</dcterms:created>
  <dcterms:modified xsi:type="dcterms:W3CDTF">2016-04-19T08:45:28Z</dcterms:modified>
</cp:coreProperties>
</file>